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56" r:id="rId2"/>
    <p:sldId id="314" r:id="rId3"/>
    <p:sldId id="325" r:id="rId4"/>
    <p:sldId id="257" r:id="rId5"/>
    <p:sldId id="335" r:id="rId6"/>
    <p:sldId id="264" r:id="rId7"/>
    <p:sldId id="357" r:id="rId8"/>
    <p:sldId id="358" r:id="rId9"/>
    <p:sldId id="359" r:id="rId10"/>
    <p:sldId id="340" r:id="rId11"/>
    <p:sldId id="360" r:id="rId12"/>
    <p:sldId id="361" r:id="rId13"/>
    <p:sldId id="362" r:id="rId14"/>
    <p:sldId id="364" r:id="rId15"/>
    <p:sldId id="348" r:id="rId16"/>
    <p:sldId id="328" r:id="rId17"/>
    <p:sldId id="345" r:id="rId18"/>
    <p:sldId id="343" r:id="rId19"/>
    <p:sldId id="349" r:id="rId20"/>
    <p:sldId id="275" r:id="rId21"/>
    <p:sldId id="350" r:id="rId22"/>
    <p:sldId id="351" r:id="rId23"/>
    <p:sldId id="333" r:id="rId24"/>
    <p:sldId id="352" r:id="rId25"/>
    <p:sldId id="356" r:id="rId26"/>
    <p:sldId id="354" r:id="rId27"/>
    <p:sldId id="309" r:id="rId28"/>
    <p:sldId id="355" r:id="rId29"/>
    <p:sldId id="339" r:id="rId30"/>
    <p:sldId id="263" r:id="rId31"/>
    <p:sldId id="298" r:id="rId32"/>
    <p:sldId id="363" r:id="rId33"/>
    <p:sldId id="324" r:id="rId34"/>
    <p:sldId id="306" r:id="rId35"/>
    <p:sldId id="305" r:id="rId36"/>
    <p:sldId id="299" r:id="rId37"/>
    <p:sldId id="304" r:id="rId38"/>
    <p:sldId id="338" r:id="rId39"/>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1" autoAdjust="0"/>
    <p:restoredTop sz="79056" autoAdjust="0"/>
  </p:normalViewPr>
  <p:slideViewPr>
    <p:cSldViewPr snapToGrid="0">
      <p:cViewPr>
        <p:scale>
          <a:sx n="75" d="100"/>
          <a:sy n="75" d="100"/>
        </p:scale>
        <p:origin x="1962" y="34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3/08/2023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03/08/2023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a:t>Foco do curso: estudo dos principais algoritmos de </a:t>
            </a:r>
            <a:r>
              <a:rPr lang="pt-BR" sz="1200" b="1" i="1" dirty="0"/>
              <a:t>Aprendizado de Máquina</a:t>
            </a:r>
            <a:r>
              <a:rPr lang="pt-BR" sz="1200" dirty="0"/>
              <a:t>. Por quê?</a:t>
            </a:r>
          </a:p>
          <a:p>
            <a:pPr marL="628650" lvl="1" indent="-171450">
              <a:buFont typeface="Arial" panose="020B0604020202020204" pitchFamily="34" charset="0"/>
              <a:buChar char="•"/>
            </a:pPr>
            <a:r>
              <a:rPr lang="pt-BR" sz="1200" dirty="0"/>
              <a:t>ML oferece ferramentas importantes para a solução eficiente de vários problemas em várias</a:t>
            </a:r>
            <a:r>
              <a:rPr lang="pt-BR" sz="1200" baseline="0" dirty="0"/>
              <a:t> áreas do conhecimento.</a:t>
            </a:r>
          </a:p>
          <a:p>
            <a:pPr marL="457200" lvl="1" indent="0">
              <a:buFont typeface="Arial" panose="020B0604020202020204" pitchFamily="34" charset="0"/>
              <a:buNone/>
            </a:pPr>
            <a:endParaRPr lang="pt-BR"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ML is a learning technique where machines </a:t>
            </a:r>
            <a:r>
              <a:rPr lang="en-US" sz="1200" i="1" dirty="0"/>
              <a:t>learn</a:t>
            </a:r>
            <a:r>
              <a:rPr lang="en-US" sz="1200" dirty="0"/>
              <a:t> from huge data sets.</a:t>
            </a:r>
          </a:p>
          <a:p>
            <a:endParaRPr lang="pt-BR" sz="1200" b="0" i="0" dirty="0"/>
          </a:p>
          <a:p>
            <a:r>
              <a:rPr lang="en-US" sz="1200" dirty="0"/>
              <a:t>Weak AI is the form of AI where programs are developed to perform specific tasks, for instance, Machine learning, Planning, Computer vision, etc.</a:t>
            </a:r>
          </a:p>
          <a:p>
            <a:endParaRPr lang="en-US" sz="1200" dirty="0"/>
          </a:p>
          <a:p>
            <a:endParaRPr lang="en-US" sz="1200" dirty="0"/>
          </a:p>
          <a:p>
            <a:endParaRPr lang="en-US"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784744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técnicas e </a:t>
            </a:r>
            <a:r>
              <a:rPr lang="pt-BR" sz="1200" dirty="0" err="1"/>
              <a:t>algortimos</a:t>
            </a:r>
            <a:r>
              <a:rPr lang="pt-BR" sz="1200" dirty="0"/>
              <a:t> orientadas a dados: aprendem automaticamente a partir de grandes volumes de dados.</a:t>
            </a:r>
          </a:p>
          <a:p>
            <a:endParaRPr lang="en-US" sz="1200" b="1" dirty="0"/>
          </a:p>
          <a:p>
            <a:r>
              <a:rPr lang="pt-BR" sz="1200" b="0" dirty="0"/>
              <a:t>O aprendizado de máquina pode ser definido como o processo de </a:t>
            </a:r>
            <a:r>
              <a:rPr lang="pt-BR" sz="1200" b="1" dirty="0"/>
              <a:t>induzir</a:t>
            </a:r>
            <a:r>
              <a:rPr lang="pt-BR" sz="1200" b="0" dirty="0"/>
              <a:t> inteligência em uma</a:t>
            </a:r>
            <a:r>
              <a:rPr lang="pt-BR" sz="1200" b="0" baseline="0" dirty="0"/>
              <a:t> </a:t>
            </a:r>
            <a:r>
              <a:rPr lang="pt-BR" sz="1200" b="0" dirty="0"/>
              <a:t>máquina </a:t>
            </a:r>
            <a:r>
              <a:rPr lang="pt-BR" sz="1200" b="1" dirty="0"/>
              <a:t>sem que ela</a:t>
            </a:r>
            <a:r>
              <a:rPr lang="pt-BR" sz="1200" b="1" baseline="0" dirty="0"/>
              <a:t> seja explicitamente</a:t>
            </a:r>
            <a:r>
              <a:rPr lang="pt-BR" sz="1200" b="1" dirty="0"/>
              <a:t> programada</a:t>
            </a:r>
            <a:r>
              <a:rPr lang="pt-BR" sz="1200" b="0" dirty="0"/>
              <a:t>.</a:t>
            </a:r>
            <a:endParaRPr lang="en-US" sz="1200" b="0" dirty="0"/>
          </a:p>
          <a:p>
            <a:endParaRPr lang="en-US" sz="1200" b="1" dirty="0"/>
          </a:p>
          <a:p>
            <a:r>
              <a:rPr lang="pt-BR" sz="1200" b="0" dirty="0"/>
              <a:t>Por exemplo, o filtro de spam do </a:t>
            </a:r>
            <a:r>
              <a:rPr lang="pt-BR" sz="1200" b="0" dirty="0" err="1"/>
              <a:t>gmail</a:t>
            </a:r>
            <a:r>
              <a:rPr lang="pt-BR" sz="1200" b="0" dirty="0"/>
              <a:t> utiliza aprendizado de máquina para aprender se</a:t>
            </a:r>
            <a:r>
              <a:rPr lang="pt-BR" sz="1200" b="0" baseline="0" dirty="0"/>
              <a:t> um email é </a:t>
            </a:r>
            <a:r>
              <a:rPr lang="pt-BR" sz="1200" b="0" dirty="0"/>
              <a:t>spam</a:t>
            </a:r>
            <a:r>
              <a:rPr lang="pt-BR" sz="1200" b="0" baseline="0" dirty="0"/>
              <a:t> </a:t>
            </a:r>
            <a:r>
              <a:rPr lang="pt-BR" sz="1200" b="0" dirty="0"/>
              <a:t>(por exemplo, sinalizados por usuários) e exemplos de </a:t>
            </a:r>
            <a:r>
              <a:rPr lang="pt-BR" sz="1200" b="0" dirty="0" err="1"/>
              <a:t>emails</a:t>
            </a:r>
            <a:r>
              <a:rPr lang="pt-BR" sz="1200" b="0" dirty="0"/>
              <a:t> regulares (não spam, também chamados de “</a:t>
            </a:r>
            <a:r>
              <a:rPr lang="pt-BR" sz="1200" b="0" dirty="0" err="1"/>
              <a:t>ham</a:t>
            </a:r>
            <a:r>
              <a:rPr lang="pt-BR" sz="1200" b="0" dirty="0"/>
              <a:t>"). </a:t>
            </a:r>
          </a:p>
          <a:p>
            <a:endParaRPr lang="pt-BR" sz="1200" b="0" dirty="0"/>
          </a:p>
          <a:p>
            <a:r>
              <a:rPr lang="pt-BR" sz="1200" b="0" dirty="0"/>
              <a:t>Os exemplos que o modelo usa para aprender são chamados de </a:t>
            </a:r>
            <a:r>
              <a:rPr lang="pt-BR" sz="1200" b="1" dirty="0"/>
              <a:t>conjunto de treinamento</a:t>
            </a:r>
            <a:r>
              <a:rPr lang="pt-BR" sz="1200" b="0" dirty="0"/>
              <a:t>. Cada </a:t>
            </a:r>
            <a:r>
              <a:rPr lang="pt-BR" sz="1200" b="1" dirty="0"/>
              <a:t>exemplo de treinamento </a:t>
            </a:r>
            <a:r>
              <a:rPr lang="pt-BR" sz="1200" b="0" dirty="0"/>
              <a:t>é chamado de </a:t>
            </a:r>
            <a:r>
              <a:rPr lang="pt-BR" sz="1200" b="1" dirty="0"/>
              <a:t>instância de treinamento </a:t>
            </a:r>
            <a:r>
              <a:rPr lang="pt-BR" sz="1200" b="0" dirty="0"/>
              <a:t>(ou amostra).</a:t>
            </a:r>
          </a:p>
          <a:p>
            <a:endParaRPr lang="pt-BR" sz="1200" b="0" dirty="0"/>
          </a:p>
          <a:p>
            <a:r>
              <a:rPr lang="pt-BR" sz="1200" b="0" dirty="0"/>
              <a:t>Induzir conhecimento através da apresentação de experiências prévias.</a:t>
            </a:r>
          </a:p>
          <a:p>
            <a:endParaRPr lang="pt-BR"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Induzir</a:t>
            </a:r>
            <a:r>
              <a:rPr lang="pt-BR" dirty="0"/>
              <a:t> conhecimento através de experiências prévias.</a:t>
            </a:r>
          </a:p>
          <a:p>
            <a:endParaRPr lang="en-US" sz="1200" b="0" dirty="0"/>
          </a:p>
          <a:p>
            <a:endParaRPr lang="pt-BR" dirty="0"/>
          </a:p>
          <a:p>
            <a:r>
              <a:rPr lang="pt-BR" dirty="0"/>
              <a:t>Através de experiências prévias, induz-se</a:t>
            </a:r>
            <a:r>
              <a:rPr lang="pt-BR" baseline="0" dirty="0"/>
              <a:t> conhecimento nas máquinas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607433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639208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Recomendação de produtos: IA extrai conhecimento através do comportamento dos clientes e com isso consegue recomendar produtos específicos/customizados para os clientes.</a:t>
            </a:r>
          </a:p>
          <a:p>
            <a:endParaRPr lang="pt-BR" sz="1200" dirty="0"/>
          </a:p>
          <a:p>
            <a:r>
              <a:rPr lang="pt-BR" sz="1200" dirty="0"/>
              <a:t>“Faculdade particular usa robô para corrigir provas e dar nota aos alunos”, </a:t>
            </a:r>
            <a:r>
              <a:rPr lang="pt-BR" sz="1200" dirty="0">
                <a:hlinkClick r:id="rId3"/>
              </a:rPr>
              <a:t>https://cartacampinas.com.br/2020/04/faculdade-particular-usa-robo-para-corrigir-provas-e-dar-nota-aos-alunos/</a:t>
            </a:r>
            <a:endParaRPr lang="pt-BR" sz="1200" dirty="0"/>
          </a:p>
          <a:p>
            <a:endParaRPr lang="pt-BR" sz="1200" dirty="0"/>
          </a:p>
          <a:p>
            <a:r>
              <a:rPr lang="pt-BR" sz="1200" dirty="0"/>
              <a:t>“</a:t>
            </a:r>
            <a:r>
              <a:rPr lang="en-US" sz="1200" dirty="0"/>
              <a:t>Artificial Intelligence May Be Key to Better Weather Forecasts</a:t>
            </a:r>
            <a:r>
              <a:rPr lang="pt-BR" sz="1200" dirty="0"/>
              <a:t>”, https://eos.org/opinions/artificial-intelligence-may-be-key-to-better-we</a:t>
            </a:r>
          </a:p>
          <a:p>
            <a:endParaRPr lang="pt-BR" sz="1200" dirty="0"/>
          </a:p>
          <a:p>
            <a:r>
              <a:rPr lang="pt-BR" sz="1200" dirty="0"/>
              <a:t>“</a:t>
            </a:r>
            <a:r>
              <a:rPr lang="en-US" sz="1200" dirty="0"/>
              <a:t>AI improves fraud detection, prediction and prevention</a:t>
            </a:r>
            <a:r>
              <a:rPr lang="pt-BR" sz="1200" dirty="0"/>
              <a:t>”,</a:t>
            </a:r>
            <a:r>
              <a:rPr lang="pt-BR" sz="1200" baseline="0" dirty="0"/>
              <a:t> </a:t>
            </a:r>
            <a:r>
              <a:rPr lang="pt-BR" sz="1200" dirty="0">
                <a:hlinkClick r:id="rId4"/>
              </a:rPr>
              <a:t>https://www.ibm.com/analytics/fraud-prediction</a:t>
            </a:r>
            <a:r>
              <a:rPr lang="pt-BR" sz="1200" dirty="0">
                <a:hlinkClick r:id="rId5"/>
              </a:rPr>
              <a:t>ather-forecasts</a:t>
            </a:r>
            <a:endParaRPr lang="pt-BR" sz="1200" dirty="0"/>
          </a:p>
          <a:p>
            <a:endParaRPr lang="pt-BR" sz="1200" dirty="0"/>
          </a:p>
          <a:p>
            <a:r>
              <a:rPr lang="pt-BR" sz="1200" dirty="0"/>
              <a:t>“Inteligência artificial ajuda em diagnóstico da covid-19 no Brasil”, </a:t>
            </a:r>
            <a:r>
              <a:rPr lang="pt-BR" sz="1200" dirty="0">
                <a:hlinkClick r:id="rId6"/>
              </a:rPr>
              <a:t>https://www.correiobraziliense.com.br/app/noticia/ciencia-e-saude/2020/08/04/interna_ciencia_saude,878353/inteligencia-artificial-ajuda-em-diagnostico-da-covid-19-no-brasil.shtml</a:t>
            </a:r>
            <a:endParaRPr lang="nl-BE" sz="1200" dirty="0"/>
          </a:p>
          <a:p>
            <a:endParaRPr lang="pt-BR"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3991930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Hoje em dia, dados são preciosíssimos e a extração de novas informações (úteis) vale ouro.</a:t>
            </a:r>
            <a:endParaRPr lang="pt-BR" sz="1200" dirty="0"/>
          </a:p>
          <a:p>
            <a:r>
              <a:rPr lang="pt-BR" sz="1200" dirty="0"/>
              <a:t>Surgimento de recursos computacionais poderosos tais como </a:t>
            </a:r>
            <a:r>
              <a:rPr lang="pt-BR" sz="1200" dirty="0" err="1"/>
              <a:t>GPUs</a:t>
            </a:r>
            <a:r>
              <a:rPr lang="pt-BR" sz="1200" dirty="0"/>
              <a:t>, </a:t>
            </a:r>
            <a:r>
              <a:rPr lang="pt-BR" sz="1200" dirty="0" err="1"/>
              <a:t>FPGAs</a:t>
            </a:r>
            <a:r>
              <a:rPr lang="pt-BR" sz="1200" dirty="0"/>
              <a:t>, </a:t>
            </a:r>
            <a:r>
              <a:rPr lang="pt-BR" sz="1200" dirty="0" err="1"/>
              <a:t>CPUs</a:t>
            </a:r>
            <a:r>
              <a:rPr lang="pt-BR" sz="1200" dirty="0"/>
              <a:t> com múltiplos cores.</a:t>
            </a:r>
          </a:p>
          <a:p>
            <a:r>
              <a:rPr lang="pt-BR" sz="1200" dirty="0"/>
              <a:t>Surgimento de novas estratégias de treinamento (i.e., aprendizagem).</a:t>
            </a:r>
          </a:p>
          <a:p>
            <a:r>
              <a:rPr lang="pt-BR" sz="1200" dirty="0"/>
              <a:t>Existência de frameworks e bibliotecas que facilitam o desenvolvimento de soluções com ML.</a:t>
            </a:r>
          </a:p>
          <a:p>
            <a:endParaRPr lang="pt-BR" sz="1200" dirty="0"/>
          </a:p>
          <a:p>
            <a:r>
              <a:rPr lang="pt-BR" sz="1200" b="1" dirty="0"/>
              <a:t>TensorFlow</a:t>
            </a:r>
            <a:r>
              <a:rPr lang="pt-BR" sz="1200" dirty="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a:p>
          <a:p>
            <a:r>
              <a:rPr lang="pt-BR" sz="1200" b="1" dirty="0" err="1"/>
              <a:t>Theano</a:t>
            </a:r>
            <a:r>
              <a:rPr lang="pt-BR" sz="1200" dirty="0"/>
              <a:t> é uma biblioteca de computação científica. Foi desenvolvido pela </a:t>
            </a:r>
            <a:r>
              <a:rPr lang="pt-BR" sz="1200" dirty="0" err="1"/>
              <a:t>Université</a:t>
            </a:r>
            <a:r>
              <a:rPr lang="pt-BR" sz="1200" dirty="0"/>
              <a:t> de Montréal e está disponível desde 2007.</a:t>
            </a:r>
          </a:p>
          <a:p>
            <a:endParaRPr lang="pt-BR" sz="1200" dirty="0"/>
          </a:p>
          <a:p>
            <a:r>
              <a:rPr lang="pt-BR" sz="1200" b="1" dirty="0" err="1"/>
              <a:t>PyTorch</a:t>
            </a:r>
            <a:r>
              <a:rPr lang="pt-BR" sz="1200" dirty="0"/>
              <a:t> é uma biblioteca de aprendizado de máquina de código aberto baseada na biblioteca </a:t>
            </a:r>
            <a:r>
              <a:rPr lang="pt-BR" sz="1200" dirty="0" err="1"/>
              <a:t>Torch</a:t>
            </a:r>
            <a:r>
              <a:rPr lang="pt-BR" sz="1200" baseline="0" dirty="0"/>
              <a:t> </a:t>
            </a:r>
            <a:r>
              <a:rPr lang="pt-BR" sz="1200" dirty="0"/>
              <a:t>usada</a:t>
            </a:r>
            <a:r>
              <a:rPr lang="pt-BR" sz="1200" baseline="0" dirty="0"/>
              <a:t> em aplicações de </a:t>
            </a:r>
            <a:r>
              <a:rPr lang="pt-BR" sz="1200" dirty="0"/>
              <a:t>visão computacional e processamento de linguagem natural.</a:t>
            </a:r>
          </a:p>
          <a:p>
            <a:endParaRPr lang="pt-BR" sz="1200" dirty="0"/>
          </a:p>
          <a:p>
            <a:r>
              <a:rPr lang="pt-BR" sz="1200" b="1" dirty="0" err="1"/>
              <a:t>Scikit-learn</a:t>
            </a:r>
            <a:r>
              <a:rPr lang="pt-BR" sz="1200" dirty="0"/>
              <a:t> é uma biblioteca de aprendizado de máquina de software livre para a linguagem de programação Python.</a:t>
            </a:r>
          </a:p>
          <a:p>
            <a:endParaRPr lang="pt-BR" sz="1200" dirty="0"/>
          </a:p>
          <a:p>
            <a:r>
              <a:rPr lang="pt-BR" sz="1200" b="1" dirty="0"/>
              <a:t>Keras</a:t>
            </a:r>
            <a:r>
              <a:rPr lang="pt-BR" sz="1200" dirty="0"/>
              <a:t> é uma biblioteca de rede neural de código aberto escrita em Python. É capaz de rodar sobre TensorFlow, Microsoft </a:t>
            </a:r>
            <a:r>
              <a:rPr lang="pt-BR" sz="1200" dirty="0" err="1"/>
              <a:t>Cognitive</a:t>
            </a:r>
            <a:r>
              <a:rPr lang="pt-BR" sz="1200" dirty="0"/>
              <a:t> Toolkit, R, </a:t>
            </a:r>
            <a:r>
              <a:rPr lang="pt-BR" sz="1200" dirty="0" err="1"/>
              <a:t>Theano</a:t>
            </a:r>
            <a:r>
              <a:rPr lang="pt-BR" sz="1200" dirty="0"/>
              <a:t> ou </a:t>
            </a:r>
            <a:r>
              <a:rPr lang="pt-BR" sz="1200" dirty="0" err="1"/>
              <a:t>PlaidML</a:t>
            </a:r>
            <a:r>
              <a:rPr lang="pt-BR" sz="1200" dirty="0"/>
              <a:t>. Keras foi projetado para permitir experimentação rápida com redes neurais profundas, ele se concentra em ser fácil de usar, modular e extensível.</a:t>
            </a:r>
          </a:p>
          <a:p>
            <a:endParaRPr lang="pt-BR" sz="1200" dirty="0"/>
          </a:p>
          <a:p>
            <a:r>
              <a:rPr lang="pt-BR" sz="1200" b="1" dirty="0"/>
              <a:t>Pandas</a:t>
            </a:r>
            <a:r>
              <a:rPr lang="pt-BR" sz="1200" dirty="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3870339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Os algortimos de ML podem ser agrupados de acordo com o tipo de aprendizado que</a:t>
            </a:r>
            <a:r>
              <a:rPr lang="nl-BE" baseline="0" dirty="0"/>
              <a:t> realizam:</a:t>
            </a:r>
          </a:p>
          <a:p>
            <a:r>
              <a:rPr lang="pt-BR" sz="2800" dirty="0"/>
              <a:t>Supervisionado</a:t>
            </a:r>
          </a:p>
          <a:p>
            <a:r>
              <a:rPr lang="pt-BR" sz="2800" dirty="0"/>
              <a:t>Não-Supervisionado</a:t>
            </a:r>
          </a:p>
          <a:p>
            <a:r>
              <a:rPr lang="pt-BR" sz="2800" dirty="0" err="1"/>
              <a:t>Semi-Supervisionado</a:t>
            </a:r>
            <a:endParaRPr lang="pt-BR" sz="2800" dirty="0"/>
          </a:p>
          <a:p>
            <a:r>
              <a:rPr lang="pt-BR" sz="2800" dirty="0"/>
              <a:t>Por Reforço</a:t>
            </a:r>
          </a:p>
          <a:p>
            <a:r>
              <a:rPr lang="pt-BR" sz="2800" dirty="0" err="1"/>
              <a:t>Metaheurístico</a:t>
            </a:r>
            <a:endParaRPr lang="pt-BR" sz="2800" dirty="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969416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features)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features.</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features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(code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3544729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274054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2411832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err="1"/>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err="1"/>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a:t>
            </a:r>
            <a:r>
              <a:rPr lang="pt-BR" dirty="0" err="1"/>
              <a:t>metaheurísticas</a:t>
            </a:r>
            <a:r>
              <a:rPr lang="pt-BR" dirty="0"/>
              <a:t>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a:t>
            </a:r>
            <a:r>
              <a:rPr lang="pt-BR" dirty="0" err="1"/>
              <a:t>metaheurísticas</a:t>
            </a:r>
            <a:r>
              <a:rPr lang="pt-BR" dirty="0"/>
              <a:t>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err="1"/>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2230142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27</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28</a:t>
            </a:fld>
            <a:endParaRPr lang="pt-BR"/>
          </a:p>
        </p:txBody>
      </p:sp>
    </p:spTree>
    <p:extLst>
      <p:ext uri="{BB962C8B-B14F-4D97-AF65-F5344CB8AC3E}">
        <p14:creationId xmlns:p14="http://schemas.microsoft.com/office/powerpoint/2010/main" val="359081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548539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41991409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#1</a:t>
            </a:r>
            <a:r>
              <a:rPr lang="pt-BR" sz="1200" dirty="0"/>
              <a:t>: https://mybinder.org/v2/gh/zz4fap/t319_aprendizado_de_maquina/main?filepath=labs%2FLaboratorio1.ipynb</a:t>
            </a:r>
          </a:p>
          <a:p>
            <a:endParaRPr lang="pt-BR" sz="1200" dirty="0"/>
          </a:p>
          <a:p>
            <a:r>
              <a:rPr lang="pt-BR" sz="1200" b="1" dirty="0"/>
              <a:t>Laboratório #1</a:t>
            </a:r>
            <a:r>
              <a:rPr lang="pt-BR" sz="1200" dirty="0"/>
              <a:t>: https://colab.research.google.com/github/zz4fap/t319_aprendizado_de_maquina/blob/main/labs/Laboratorio1.ipynb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291918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inteligência artificial (IA) está se tornando cada vez mais presente em diversos setores da economia, o que está abrindo oportunidades em várias profissões relacionadas. Algumas das principais profissões que trabalham com IA incluem:</a:t>
            </a:r>
          </a:p>
          <a:p>
            <a:pPr algn="l">
              <a:buFont typeface="+mj-lt"/>
              <a:buAutoNum type="arabicPeriod"/>
            </a:pPr>
            <a:r>
              <a:rPr lang="pt-BR" b="0" i="0" dirty="0">
                <a:solidFill>
                  <a:srgbClr val="374151"/>
                </a:solidFill>
                <a:effectLst/>
                <a:latin typeface="Söhne"/>
              </a:rPr>
              <a:t>Cientista de Dados: Responsável por coletar, analisar e interpretar grandes volumes de dados para desenvolver modelos e algoritmos de IA.</a:t>
            </a:r>
          </a:p>
          <a:p>
            <a:pPr algn="l">
              <a:buFont typeface="+mj-lt"/>
              <a:buAutoNum type="arabicPeriod"/>
            </a:pPr>
            <a:r>
              <a:rPr lang="pt-BR" b="0" i="0" dirty="0">
                <a:solidFill>
                  <a:srgbClr val="374151"/>
                </a:solidFill>
                <a:effectLst/>
                <a:latin typeface="Söhne"/>
              </a:rPr>
              <a:t>Engenheiro de </a:t>
            </a:r>
            <a:r>
              <a:rPr lang="pt-BR" b="0" i="0" dirty="0" err="1">
                <a:solidFill>
                  <a:srgbClr val="374151"/>
                </a:solidFill>
                <a:effectLst/>
                <a:latin typeface="Söhne"/>
              </a:rPr>
              <a:t>Machine</a:t>
            </a:r>
            <a:r>
              <a:rPr lang="pt-BR" b="0" i="0" dirty="0">
                <a:solidFill>
                  <a:srgbClr val="374151"/>
                </a:solidFill>
                <a:effectLst/>
                <a:latin typeface="Söhne"/>
              </a:rPr>
              <a:t> Learning: Desenvolve algoritmos e sistemas de aprendizado de máquina para capacitar a IA a aprender e tomar decisões.</a:t>
            </a:r>
          </a:p>
          <a:p>
            <a:pPr algn="l">
              <a:buFont typeface="+mj-lt"/>
              <a:buAutoNum type="arabicPeriod"/>
            </a:pPr>
            <a:r>
              <a:rPr lang="pt-BR" b="0" i="0" dirty="0">
                <a:solidFill>
                  <a:srgbClr val="374151"/>
                </a:solidFill>
                <a:effectLst/>
                <a:latin typeface="Söhne"/>
              </a:rPr>
              <a:t>Desenvolvedor de IA: Cria e implementa sistemas e aplicativos que utilizam tecnologias de IA.</a:t>
            </a:r>
          </a:p>
          <a:p>
            <a:pPr algn="l">
              <a:buFont typeface="+mj-lt"/>
              <a:buAutoNum type="arabicPeriod"/>
            </a:pPr>
            <a:r>
              <a:rPr lang="pt-BR" b="0" i="0" dirty="0">
                <a:solidFill>
                  <a:srgbClr val="374151"/>
                </a:solidFill>
                <a:effectLst/>
                <a:latin typeface="Söhne"/>
              </a:rPr>
              <a:t>Pesquisador em IA: Realiza pesquisas para avançar o conhecimento em inteligência artificial e desenvolver novos conceitos e técnicas.</a:t>
            </a:r>
          </a:p>
          <a:p>
            <a:pPr algn="l">
              <a:buFont typeface="+mj-lt"/>
              <a:buAutoNum type="arabicPeriod"/>
            </a:pPr>
            <a:r>
              <a:rPr lang="pt-BR" b="0" i="0" dirty="0">
                <a:solidFill>
                  <a:srgbClr val="374151"/>
                </a:solidFill>
                <a:effectLst/>
                <a:latin typeface="Söhne"/>
              </a:rPr>
              <a:t>Especialista em Processamento de Linguagem Natural (NLP): Trabalha no desenvolvimento de sistemas capazes de entender, interpretar e responder a linguagem humana de forma natural.</a:t>
            </a:r>
          </a:p>
          <a:p>
            <a:pPr algn="l">
              <a:buFont typeface="+mj-lt"/>
              <a:buAutoNum type="arabicPeriod"/>
            </a:pPr>
            <a:r>
              <a:rPr lang="pt-BR" b="0" i="0" dirty="0">
                <a:solidFill>
                  <a:srgbClr val="374151"/>
                </a:solidFill>
                <a:effectLst/>
                <a:latin typeface="Söhne"/>
              </a:rPr>
              <a:t>Engenheiro de Visão Computacional: Desenvolve sistemas que permitem que as máquinas "vejam" e compreendam imagens e vídeos.</a:t>
            </a:r>
          </a:p>
          <a:p>
            <a:pPr algn="l">
              <a:buFont typeface="+mj-lt"/>
              <a:buAutoNum type="arabicPeriod"/>
            </a:pPr>
            <a:r>
              <a:rPr lang="pt-BR" b="0" i="0" dirty="0">
                <a:solidFill>
                  <a:srgbClr val="374151"/>
                </a:solidFill>
                <a:effectLst/>
                <a:latin typeface="Söhne"/>
              </a:rPr>
              <a:t>Analista de Dados: Responsável por coletar, limpar e organizar dados para utilização em projetos de IA.</a:t>
            </a:r>
          </a:p>
          <a:p>
            <a:pPr algn="l">
              <a:buFont typeface="+mj-lt"/>
              <a:buAutoNum type="arabicPeriod"/>
            </a:pPr>
            <a:r>
              <a:rPr lang="pt-BR" b="0" i="0" dirty="0">
                <a:solidFill>
                  <a:srgbClr val="374151"/>
                </a:solidFill>
                <a:effectLst/>
                <a:latin typeface="Söhne"/>
              </a:rPr>
              <a:t>Arquiteto de Dados: Projetista de infraestruturas de dados que apoiam as aplicações de IA.</a:t>
            </a:r>
          </a:p>
          <a:p>
            <a:pPr algn="l">
              <a:buFont typeface="+mj-lt"/>
              <a:buAutoNum type="arabicPeriod"/>
            </a:pPr>
            <a:r>
              <a:rPr lang="pt-BR" b="0" i="0" dirty="0">
                <a:solidFill>
                  <a:srgbClr val="374151"/>
                </a:solidFill>
                <a:effectLst/>
                <a:latin typeface="Söhne"/>
              </a:rPr>
              <a:t>Engenheiro de Robótica: Projeta e desenvolve robôs com capacidades de IA e aprendizado autônomo.</a:t>
            </a:r>
          </a:p>
          <a:p>
            <a:pPr algn="l">
              <a:buFont typeface="+mj-lt"/>
              <a:buAutoNum type="arabicPeriod"/>
            </a:pPr>
            <a:r>
              <a:rPr lang="pt-BR" b="0" i="0" dirty="0">
                <a:solidFill>
                  <a:srgbClr val="374151"/>
                </a:solidFill>
                <a:effectLst/>
                <a:latin typeface="Söhne"/>
              </a:rPr>
              <a:t>Especialista em Ética de IA: Trabalha para garantir que os sistemas de IA sejam desenvolvidos e utilizados de maneira ética e responsável.</a:t>
            </a:r>
          </a:p>
          <a:p>
            <a:pPr algn="l">
              <a:buFont typeface="+mj-lt"/>
              <a:buAutoNum type="arabicPeriod"/>
            </a:pPr>
            <a:r>
              <a:rPr lang="pt-BR" b="0" i="0" dirty="0">
                <a:solidFill>
                  <a:srgbClr val="374151"/>
                </a:solidFill>
                <a:effectLst/>
                <a:latin typeface="Söhne"/>
              </a:rPr>
              <a:t>Especialista em Automação de Processos Robóticos (RPA): Implementa soluções de automação usando IA para otimizar processos de negócios.</a:t>
            </a:r>
          </a:p>
          <a:p>
            <a:pPr algn="l">
              <a:buFont typeface="+mj-lt"/>
              <a:buAutoNum type="arabicPeriod"/>
            </a:pPr>
            <a:r>
              <a:rPr lang="pt-BR" b="0" i="0" dirty="0">
                <a:solidFill>
                  <a:srgbClr val="374151"/>
                </a:solidFill>
                <a:effectLst/>
                <a:latin typeface="Söhne"/>
              </a:rPr>
              <a:t>Especialista em IA para Saúde: Aplica a IA no diagnóstico médico, descoberta de medicamentos e assistência ao paciente.</a:t>
            </a:r>
          </a:p>
          <a:p>
            <a:pPr algn="l">
              <a:buFont typeface="+mj-lt"/>
              <a:buAutoNum type="arabicPeriod"/>
            </a:pPr>
            <a:r>
              <a:rPr lang="pt-BR" b="0" i="0" dirty="0">
                <a:solidFill>
                  <a:srgbClr val="374151"/>
                </a:solidFill>
                <a:effectLst/>
                <a:latin typeface="Söhne"/>
              </a:rPr>
              <a:t>Engenheiro de IA para veículos autônomos: Trabalha na concepção e desenvolvimento de sistemas de IA para veículos sem motorista.</a:t>
            </a:r>
          </a:p>
          <a:p>
            <a:pPr defTabSz="1686336">
              <a:defRPr/>
            </a:pP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13567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8600" indent="-228600" algn="l">
              <a:buFont typeface="+mj-lt"/>
              <a:buAutoNum type="arabicPeriod"/>
            </a:pPr>
            <a:r>
              <a:rPr lang="pt-BR" b="0" i="0" dirty="0">
                <a:solidFill>
                  <a:srgbClr val="374151"/>
                </a:solidFill>
                <a:effectLst/>
                <a:latin typeface="Söhne"/>
              </a:rPr>
              <a:t>Aprendizado e adaptação: Assim como os seres humanos, a IA procura aprender com a experiência e se adaptar a novas situações e ambientes.</a:t>
            </a:r>
          </a:p>
          <a:p>
            <a:pPr marL="228600" indent="-228600" algn="l">
              <a:buFont typeface="+mj-lt"/>
              <a:buAutoNum type="arabicPeriod"/>
            </a:pPr>
            <a:r>
              <a:rPr lang="pt-BR" b="0" i="0" dirty="0">
                <a:solidFill>
                  <a:srgbClr val="374151"/>
                </a:solidFill>
                <a:effectLst/>
                <a:latin typeface="Söhne"/>
              </a:rPr>
              <a:t>Raciocínio e tomada de decisões: A capacidade de analisar informações, considerar opções e fazer escolhas adequadas com base em critérios específicos.</a:t>
            </a:r>
          </a:p>
          <a:p>
            <a:pPr marL="228600" indent="-228600" algn="l">
              <a:buFont typeface="+mj-lt"/>
              <a:buAutoNum type="arabicPeriod"/>
            </a:pPr>
            <a:r>
              <a:rPr lang="pt-BR" b="0" i="0" dirty="0">
                <a:solidFill>
                  <a:srgbClr val="374151"/>
                </a:solidFill>
                <a:effectLst/>
                <a:latin typeface="Söhne"/>
              </a:rPr>
              <a:t>Resolução de problemas: A habilidade de abordar problemas complexos e encontrar soluções eficientes.</a:t>
            </a:r>
          </a:p>
          <a:p>
            <a:pPr marL="228600" indent="-228600" algn="l">
              <a:buFont typeface="+mj-lt"/>
              <a:buAutoNum type="arabicPeriod"/>
            </a:pPr>
            <a:r>
              <a:rPr lang="pt-BR" b="0" i="0" dirty="0">
                <a:solidFill>
                  <a:srgbClr val="374151"/>
                </a:solidFill>
                <a:effectLst/>
                <a:latin typeface="Söhne"/>
              </a:rPr>
              <a:t>Criatividade: Embora ainda em estágios iniciais, algumas pesquisas buscam capacitar máquinas para gerar arte, música e outras formas de expressão criativa.</a:t>
            </a:r>
          </a:p>
          <a:p>
            <a:pPr marL="228600" indent="-228600" algn="l">
              <a:buFont typeface="+mj-lt"/>
              <a:buAutoNum type="arabicPeriod"/>
            </a:pPr>
            <a:r>
              <a:rPr lang="pt-BR" b="0" i="0" dirty="0">
                <a:solidFill>
                  <a:srgbClr val="374151"/>
                </a:solidFill>
                <a:effectLst/>
                <a:latin typeface="Söhne"/>
              </a:rPr>
              <a:t>Comunicação e linguagem: A IA procura entender e interagir com os seres humanos em linguagem natural, permitindo a comunicação bidirecional de forma mais natural.</a:t>
            </a:r>
          </a:p>
          <a:p>
            <a:pPr marL="228600" indent="-228600" algn="l">
              <a:buFont typeface="+mj-lt"/>
              <a:buAutoNum type="arabicPeriod"/>
            </a:pPr>
            <a:r>
              <a:rPr lang="pt-BR" b="0" i="0" dirty="0">
                <a:solidFill>
                  <a:srgbClr val="374151"/>
                </a:solidFill>
                <a:effectLst/>
                <a:latin typeface="Söhne"/>
              </a:rPr>
              <a:t>Controle de movimento e coordenação: capacidade de controlar movimentos físicos.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559374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a:t>Porém, esta </a:t>
            </a:r>
            <a:r>
              <a:rPr lang="pt-BR" sz="1200" i="1" dirty="0"/>
              <a:t>imitação</a:t>
            </a:r>
            <a:r>
              <a:rPr lang="pt-BR" sz="1200" dirty="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IA fraca concentra-se na realização de uma tarefa específica, como responder a perguntas com base na entrada do usuário ou jogar xadrez. Carros autônomos e assistentes virtuais, como Siri, são exemplos de IA fraca.</a:t>
            </a:r>
            <a:r>
              <a:rPr lang="pt-BR" sz="1200" baseline="0" dirty="0"/>
              <a:t> </a:t>
            </a:r>
            <a:r>
              <a:rPr lang="pt-BR" sz="1200" dirty="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898063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502341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em uma língua para outra,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579446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03/08/2023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03/08/2023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0.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4.png"/><Relationship Id="rId7" Type="http://schemas.openxmlformats.org/officeDocument/2006/relationships/image" Target="../media/image5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5.png"/><Relationship Id="rId9"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470.png"/><Relationship Id="rId7" Type="http://schemas.openxmlformats.org/officeDocument/2006/relationships/image" Target="../media/image60.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jpeg"/></Relationships>
</file>

<file path=ppt/slides/_rels/slide27.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28.xml.rels><?xml version="1.0" encoding="UTF-8" standalone="yes"?>
<Relationships xmlns="http://schemas.openxmlformats.org/package/2006/relationships"><Relationship Id="rId3" Type="http://schemas.openxmlformats.org/officeDocument/2006/relationships/hyperlink" Target="https://drive.google.com/file/d/1AORykPraAlDC_wTOgjM_aAzVJ11IF29P/view?usp=sharin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hyperlink" Target="https://jupyter.or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1.ipynb"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jp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Introdução</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26573"/>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Inteligência Artificial?</a:t>
            </a:r>
            <a:endParaRPr lang="en-US" dirty="0"/>
          </a:p>
        </p:txBody>
      </p:sp>
      <p:sp>
        <p:nvSpPr>
          <p:cNvPr id="3" name="Espaço Reservado para Conteúdo 2"/>
          <p:cNvSpPr>
            <a:spLocks noGrp="1"/>
          </p:cNvSpPr>
          <p:nvPr>
            <p:ph idx="1"/>
          </p:nvPr>
        </p:nvSpPr>
        <p:spPr>
          <a:xfrm>
            <a:off x="5664200" y="1825624"/>
            <a:ext cx="6350000" cy="5032376"/>
          </a:xfrm>
        </p:spPr>
        <p:txBody>
          <a:bodyPr/>
          <a:lstStyle/>
          <a:p>
            <a:pPr marL="171450" indent="-171450"/>
            <a:r>
              <a:rPr lang="pt-BR" b="1" dirty="0"/>
              <a:t>Definição formal</a:t>
            </a:r>
            <a:r>
              <a:rPr lang="pt-BR" dirty="0"/>
              <a:t>: Capacidade de uma máquina de </a:t>
            </a:r>
            <a:r>
              <a:rPr lang="pt-BR" b="1" i="1" dirty="0"/>
              <a:t>receber estímulos </a:t>
            </a:r>
            <a:r>
              <a:rPr lang="pt-BR" dirty="0"/>
              <a:t>vindos do ambiente, </a:t>
            </a:r>
            <a:r>
              <a:rPr lang="pt-BR" b="1" i="1" dirty="0"/>
              <a:t>interpretá-los</a:t>
            </a:r>
            <a:r>
              <a:rPr lang="pt-BR" dirty="0"/>
              <a:t>, </a:t>
            </a:r>
            <a:r>
              <a:rPr lang="pt-BR" b="1" i="1" dirty="0"/>
              <a:t>aprender</a:t>
            </a:r>
            <a:r>
              <a:rPr lang="pt-BR" dirty="0"/>
              <a:t> com eles e usar o </a:t>
            </a:r>
            <a:r>
              <a:rPr lang="pt-BR" b="1" i="1" dirty="0"/>
              <a:t>conhecimento adquirido </a:t>
            </a:r>
            <a:r>
              <a:rPr lang="pt-BR" dirty="0"/>
              <a:t>para </a:t>
            </a:r>
            <a:r>
              <a:rPr lang="pt-BR" b="1" i="1" dirty="0"/>
              <a:t>tomar decisões e resolver problemas</a:t>
            </a:r>
            <a:r>
              <a:rPr lang="pt-BR" dirty="0"/>
              <a:t>.</a:t>
            </a:r>
          </a:p>
          <a:p>
            <a:pPr marL="171450" indent="-171450"/>
            <a:r>
              <a:rPr lang="pt-BR" dirty="0"/>
              <a:t>Porém, ensinar as máquinas a se comportar como nós não é uma tarefa tão simples.</a:t>
            </a:r>
          </a:p>
        </p:txBody>
      </p:sp>
      <p:pic>
        <p:nvPicPr>
          <p:cNvPr id="2050" name="Picture 2" descr="O que é Inteligência Artificial?IP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372" y="1732602"/>
            <a:ext cx="2342628" cy="156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evolução da Inteligência Artificial: Turing, IBM e aplicações | GEN Exat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0883" y="3293249"/>
            <a:ext cx="2340971" cy="156064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tificial intelligence, revealed - Engineering at Meta">
            <a:extLst>
              <a:ext uri="{FF2B5EF4-FFF2-40B4-BE49-F238E27FC236}">
                <a16:creationId xmlns:a16="http://schemas.microsoft.com/office/drawing/2014/main" id="{A58262FD-C7C2-A1AE-1C20-7AE8158AD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783" y="4978785"/>
            <a:ext cx="2738717" cy="169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10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O problema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885721" y="1825624"/>
            <a:ext cx="6141179" cy="5032375"/>
          </a:xfrm>
        </p:spPr>
        <p:txBody>
          <a:bodyPr/>
          <a:lstStyle/>
          <a:p>
            <a:r>
              <a:rPr lang="pt-BR" dirty="0"/>
              <a:t>Criar máquinas que imitem nosso comportamento é um </a:t>
            </a:r>
            <a:r>
              <a:rPr lang="pt-BR" b="1" i="1" dirty="0"/>
              <a:t>problema muito complexo e difícil de ser resolvido</a:t>
            </a:r>
            <a:r>
              <a:rPr lang="pt-BR" dirty="0"/>
              <a:t>.</a:t>
            </a:r>
          </a:p>
          <a:p>
            <a:r>
              <a:rPr lang="pt-BR" dirty="0"/>
              <a:t>Assim, p</a:t>
            </a:r>
            <a:r>
              <a:rPr lang="pt-BR" sz="2800" dirty="0"/>
              <a:t>ara criar máquinas que imitem a inteligência humana, </a:t>
            </a:r>
            <a:r>
              <a:rPr lang="pt-BR" sz="2800" b="1" i="1" dirty="0"/>
              <a:t>divide-se o problema em problemas menores</a:t>
            </a:r>
            <a:r>
              <a:rPr lang="pt-BR" sz="2800" dirty="0"/>
              <a:t>, chamadas de </a:t>
            </a:r>
            <a:r>
              <a:rPr lang="pt-BR" sz="2800" b="1" i="1" dirty="0"/>
              <a:t>subáreas</a:t>
            </a:r>
            <a:r>
              <a:rPr lang="pt-BR" b="1" i="1" dirty="0"/>
              <a:t> da IA</a:t>
            </a:r>
            <a:r>
              <a:rPr lang="pt-BR" dirty="0"/>
              <a:t>.</a:t>
            </a:r>
            <a:endParaRPr lang="pt-BR" sz="2800" dirty="0"/>
          </a:p>
        </p:txBody>
      </p:sp>
      <p:sp>
        <p:nvSpPr>
          <p:cNvPr id="4" name="Retângulo 3">
            <a:extLst>
              <a:ext uri="{FF2B5EF4-FFF2-40B4-BE49-F238E27FC236}">
                <a16:creationId xmlns:a16="http://schemas.microsoft.com/office/drawing/2014/main" id="{32ACFE86-5A6F-F617-D725-A13799EAC500}"/>
              </a:ext>
            </a:extLst>
          </p:cNvPr>
          <p:cNvSpPr/>
          <p:nvPr/>
        </p:nvSpPr>
        <p:spPr>
          <a:xfrm>
            <a:off x="404601" y="2308929"/>
            <a:ext cx="4230899" cy="646331"/>
          </a:xfrm>
          <a:prstGeom prst="rect">
            <a:avLst/>
          </a:prstGeom>
        </p:spPr>
        <p:txBody>
          <a:bodyPr wrap="square">
            <a:spAutoFit/>
          </a:bodyPr>
          <a:lstStyle/>
          <a:p>
            <a:pPr algn="ctr"/>
            <a:r>
              <a:rPr lang="pt-BR" b="1" i="1" dirty="0"/>
              <a:t>IA é uma área muito ampla que engloba várias aplicações (subáreas) diferentes.</a:t>
            </a:r>
            <a:endParaRPr lang="en-US" b="1" i="1" dirty="0"/>
          </a:p>
        </p:txBody>
      </p:sp>
      <p:grpSp>
        <p:nvGrpSpPr>
          <p:cNvPr id="5" name="Grupo 3">
            <a:extLst>
              <a:ext uri="{FF2B5EF4-FFF2-40B4-BE49-F238E27FC236}">
                <a16:creationId xmlns:a16="http://schemas.microsoft.com/office/drawing/2014/main" id="{555F1D6B-9A71-6776-0348-F64A8C661240}"/>
              </a:ext>
            </a:extLst>
          </p:cNvPr>
          <p:cNvGrpSpPr/>
          <p:nvPr/>
        </p:nvGrpSpPr>
        <p:grpSpPr>
          <a:xfrm>
            <a:off x="404601" y="2955260"/>
            <a:ext cx="4141448" cy="2277374"/>
            <a:chOff x="8050552" y="3475960"/>
            <a:chExt cx="4141448" cy="2277374"/>
          </a:xfrm>
        </p:grpSpPr>
        <p:grpSp>
          <p:nvGrpSpPr>
            <p:cNvPr id="6" name="Agrupar 5">
              <a:extLst>
                <a:ext uri="{FF2B5EF4-FFF2-40B4-BE49-F238E27FC236}">
                  <a16:creationId xmlns:a16="http://schemas.microsoft.com/office/drawing/2014/main" id="{401CE17A-127C-394B-0CDF-E95F8D849B19}"/>
                </a:ext>
              </a:extLst>
            </p:cNvPr>
            <p:cNvGrpSpPr/>
            <p:nvPr/>
          </p:nvGrpSpPr>
          <p:grpSpPr>
            <a:xfrm>
              <a:off x="8595731" y="3475960"/>
              <a:ext cx="3016858" cy="2277374"/>
              <a:chOff x="9273707" y="365125"/>
              <a:chExt cx="2918293" cy="2351181"/>
            </a:xfrm>
          </p:grpSpPr>
          <p:pic>
            <p:nvPicPr>
              <p:cNvPr id="15" name="Picture 2" descr="Image result for umbrella">
                <a:extLst>
                  <a:ext uri="{FF2B5EF4-FFF2-40B4-BE49-F238E27FC236}">
                    <a16:creationId xmlns:a16="http://schemas.microsoft.com/office/drawing/2014/main" id="{C2161EBA-B881-143F-1862-DD68CCC48D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3">
                <a:extLst>
                  <a:ext uri="{FF2B5EF4-FFF2-40B4-BE49-F238E27FC236}">
                    <a16:creationId xmlns:a16="http://schemas.microsoft.com/office/drawing/2014/main" id="{BE63D26C-3411-EE09-6FD2-80AE418BA9B9}"/>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7" name="TextBox 5">
              <a:extLst>
                <a:ext uri="{FF2B5EF4-FFF2-40B4-BE49-F238E27FC236}">
                  <a16:creationId xmlns:a16="http://schemas.microsoft.com/office/drawing/2014/main" id="{BBF563B2-CB75-72AC-0E27-E73D2A8FF437}"/>
                </a:ext>
              </a:extLst>
            </p:cNvPr>
            <p:cNvSpPr txBox="1"/>
            <p:nvPr/>
          </p:nvSpPr>
          <p:spPr>
            <a:xfrm>
              <a:off x="10700907" y="4560298"/>
              <a:ext cx="769364" cy="415321"/>
            </a:xfrm>
            <a:prstGeom prst="rect">
              <a:avLst/>
            </a:prstGeom>
            <a:noFill/>
          </p:spPr>
          <p:txBody>
            <a:bodyPr wrap="square" rtlCol="0">
              <a:spAutoFit/>
            </a:bodyPr>
            <a:lstStyle/>
            <a:p>
              <a:pPr algn="ctr"/>
              <a:r>
                <a:rPr lang="pt-BR" dirty="0"/>
                <a:t>ML</a:t>
              </a:r>
            </a:p>
          </p:txBody>
        </p:sp>
        <p:sp>
          <p:nvSpPr>
            <p:cNvPr id="8" name="TextBox 6">
              <a:extLst>
                <a:ext uri="{FF2B5EF4-FFF2-40B4-BE49-F238E27FC236}">
                  <a16:creationId xmlns:a16="http://schemas.microsoft.com/office/drawing/2014/main" id="{E515ABAF-3FB2-1D22-F585-66BC73913B23}"/>
                </a:ext>
              </a:extLst>
            </p:cNvPr>
            <p:cNvSpPr txBox="1"/>
            <p:nvPr/>
          </p:nvSpPr>
          <p:spPr>
            <a:xfrm>
              <a:off x="9240908" y="4539723"/>
              <a:ext cx="851572" cy="373910"/>
            </a:xfrm>
            <a:prstGeom prst="rect">
              <a:avLst/>
            </a:prstGeom>
            <a:noFill/>
          </p:spPr>
          <p:txBody>
            <a:bodyPr wrap="square" rtlCol="0">
              <a:spAutoFit/>
            </a:bodyPr>
            <a:lstStyle/>
            <a:p>
              <a:pPr algn="ctr"/>
              <a:r>
                <a:rPr lang="pt-BR" dirty="0"/>
                <a:t>PLN</a:t>
              </a:r>
            </a:p>
          </p:txBody>
        </p:sp>
        <p:sp>
          <p:nvSpPr>
            <p:cNvPr id="9" name="TextBox 7">
              <a:extLst>
                <a:ext uri="{FF2B5EF4-FFF2-40B4-BE49-F238E27FC236}">
                  <a16:creationId xmlns:a16="http://schemas.microsoft.com/office/drawing/2014/main" id="{A321A605-8395-9951-C0EE-86DB84A37C56}"/>
                </a:ext>
              </a:extLst>
            </p:cNvPr>
            <p:cNvSpPr txBox="1"/>
            <p:nvPr/>
          </p:nvSpPr>
          <p:spPr>
            <a:xfrm>
              <a:off x="8050552" y="4432754"/>
              <a:ext cx="1500073" cy="369332"/>
            </a:xfrm>
            <a:prstGeom prst="rect">
              <a:avLst/>
            </a:prstGeom>
            <a:noFill/>
          </p:spPr>
          <p:txBody>
            <a:bodyPr wrap="square" rtlCol="0">
              <a:spAutoFit/>
            </a:bodyPr>
            <a:lstStyle/>
            <a:p>
              <a:pPr algn="ctr"/>
              <a:r>
                <a:rPr lang="pt-BR" dirty="0"/>
                <a:t>Robótica</a:t>
              </a:r>
            </a:p>
          </p:txBody>
        </p:sp>
        <p:sp>
          <p:nvSpPr>
            <p:cNvPr id="10" name="TextBox 8">
              <a:extLst>
                <a:ext uri="{FF2B5EF4-FFF2-40B4-BE49-F238E27FC236}">
                  <a16:creationId xmlns:a16="http://schemas.microsoft.com/office/drawing/2014/main" id="{8FDDFD27-211B-CD13-48A6-2BB852839959}"/>
                </a:ext>
              </a:extLst>
            </p:cNvPr>
            <p:cNvSpPr txBox="1"/>
            <p:nvPr/>
          </p:nvSpPr>
          <p:spPr>
            <a:xfrm>
              <a:off x="10211351" y="4511010"/>
              <a:ext cx="591890" cy="373910"/>
            </a:xfrm>
            <a:prstGeom prst="rect">
              <a:avLst/>
            </a:prstGeom>
            <a:noFill/>
          </p:spPr>
          <p:txBody>
            <a:bodyPr wrap="square" rtlCol="0">
              <a:spAutoFit/>
            </a:bodyPr>
            <a:lstStyle/>
            <a:p>
              <a:pPr algn="ctr"/>
              <a:r>
                <a:rPr lang="pt-BR" dirty="0"/>
                <a:t>VC</a:t>
              </a:r>
            </a:p>
          </p:txBody>
        </p:sp>
        <p:sp>
          <p:nvSpPr>
            <p:cNvPr id="11" name="TextBox 9">
              <a:extLst>
                <a:ext uri="{FF2B5EF4-FFF2-40B4-BE49-F238E27FC236}">
                  <a16:creationId xmlns:a16="http://schemas.microsoft.com/office/drawing/2014/main" id="{755C0863-4C24-58ED-8A1B-6E08EC7EC9CB}"/>
                </a:ext>
              </a:extLst>
            </p:cNvPr>
            <p:cNvSpPr txBox="1"/>
            <p:nvPr/>
          </p:nvSpPr>
          <p:spPr>
            <a:xfrm>
              <a:off x="10374631" y="4919705"/>
              <a:ext cx="1817369" cy="369332"/>
            </a:xfrm>
            <a:prstGeom prst="rect">
              <a:avLst/>
            </a:prstGeom>
            <a:noFill/>
          </p:spPr>
          <p:txBody>
            <a:bodyPr wrap="square" rtlCol="0">
              <a:spAutoFit/>
            </a:bodyPr>
            <a:lstStyle/>
            <a:p>
              <a:pPr algn="ctr"/>
              <a:r>
                <a:rPr lang="pt-BR" dirty="0"/>
                <a:t>Representação</a:t>
              </a:r>
            </a:p>
          </p:txBody>
        </p:sp>
        <p:sp>
          <p:nvSpPr>
            <p:cNvPr id="12" name="TextBox 13">
              <a:extLst>
                <a:ext uri="{FF2B5EF4-FFF2-40B4-BE49-F238E27FC236}">
                  <a16:creationId xmlns:a16="http://schemas.microsoft.com/office/drawing/2014/main" id="{0BF3BE4E-925A-D156-131D-E03D7F34B031}"/>
                </a:ext>
              </a:extLst>
            </p:cNvPr>
            <p:cNvSpPr txBox="1"/>
            <p:nvPr/>
          </p:nvSpPr>
          <p:spPr>
            <a:xfrm>
              <a:off x="10252699" y="5323822"/>
              <a:ext cx="1500073" cy="369332"/>
            </a:xfrm>
            <a:prstGeom prst="rect">
              <a:avLst/>
            </a:prstGeom>
            <a:noFill/>
          </p:spPr>
          <p:txBody>
            <a:bodyPr wrap="square" rtlCol="0">
              <a:spAutoFit/>
            </a:bodyPr>
            <a:lstStyle/>
            <a:p>
              <a:pPr algn="ctr"/>
              <a:r>
                <a:rPr lang="pt-BR" dirty="0"/>
                <a:t>Planejamento</a:t>
              </a:r>
            </a:p>
          </p:txBody>
        </p:sp>
        <p:sp>
          <p:nvSpPr>
            <p:cNvPr id="13" name="TextBox 14">
              <a:extLst>
                <a:ext uri="{FF2B5EF4-FFF2-40B4-BE49-F238E27FC236}">
                  <a16:creationId xmlns:a16="http://schemas.microsoft.com/office/drawing/2014/main" id="{70870E9C-AB42-25C3-EC9A-BC9123F5E97E}"/>
                </a:ext>
              </a:extLst>
            </p:cNvPr>
            <p:cNvSpPr txBox="1"/>
            <p:nvPr/>
          </p:nvSpPr>
          <p:spPr>
            <a:xfrm>
              <a:off x="8998429" y="5374342"/>
              <a:ext cx="851572" cy="373910"/>
            </a:xfrm>
            <a:prstGeom prst="rect">
              <a:avLst/>
            </a:prstGeom>
            <a:noFill/>
          </p:spPr>
          <p:txBody>
            <a:bodyPr wrap="square" rtlCol="0">
              <a:spAutoFit/>
            </a:bodyPr>
            <a:lstStyle/>
            <a:p>
              <a:pPr algn="ctr"/>
              <a:r>
                <a:rPr lang="pt-BR" dirty="0"/>
                <a:t>IAG</a:t>
              </a:r>
            </a:p>
          </p:txBody>
        </p:sp>
        <p:sp>
          <p:nvSpPr>
            <p:cNvPr id="14" name="TextBox 7">
              <a:extLst>
                <a:ext uri="{FF2B5EF4-FFF2-40B4-BE49-F238E27FC236}">
                  <a16:creationId xmlns:a16="http://schemas.microsoft.com/office/drawing/2014/main" id="{8B69939C-79E4-D362-4114-C95FA6AA9320}"/>
                </a:ext>
              </a:extLst>
            </p:cNvPr>
            <p:cNvSpPr txBox="1"/>
            <p:nvPr/>
          </p:nvSpPr>
          <p:spPr>
            <a:xfrm>
              <a:off x="8353960" y="4919705"/>
              <a:ext cx="1500073" cy="369332"/>
            </a:xfrm>
            <a:prstGeom prst="rect">
              <a:avLst/>
            </a:prstGeom>
            <a:noFill/>
          </p:spPr>
          <p:txBody>
            <a:bodyPr wrap="square" rtlCol="0">
              <a:spAutoFit/>
            </a:bodyPr>
            <a:lstStyle/>
            <a:p>
              <a:pPr algn="ctr"/>
              <a:r>
                <a:rPr lang="pt-BR" dirty="0"/>
                <a:t>Raciocínio</a:t>
              </a:r>
            </a:p>
          </p:txBody>
        </p:sp>
      </p:grpSp>
    </p:spTree>
    <p:extLst>
      <p:ext uri="{BB962C8B-B14F-4D97-AF65-F5344CB8AC3E}">
        <p14:creationId xmlns:p14="http://schemas.microsoft.com/office/powerpoint/2010/main" val="425307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422900" y="1825624"/>
            <a:ext cx="6604001" cy="5032375"/>
          </a:xfrm>
        </p:spPr>
        <p:txBody>
          <a:bodyPr>
            <a:noAutofit/>
          </a:bodyPr>
          <a:lstStyle/>
          <a:p>
            <a:r>
              <a:rPr lang="pt-BR" dirty="0"/>
              <a:t>Processamento de linguagem natural.</a:t>
            </a:r>
          </a:p>
          <a:p>
            <a:pPr lvl="1">
              <a:buFont typeface="Wingdings" panose="05000000000000000000" pitchFamily="2" charset="2"/>
              <a:buChar char="§"/>
            </a:pPr>
            <a:r>
              <a:rPr lang="pt-BR" dirty="0"/>
              <a:t>Compreensão e interpretação de linguagens humanas.</a:t>
            </a:r>
            <a:endParaRPr lang="pt-BR" dirty="0">
              <a:cs typeface="Calibri"/>
            </a:endParaRPr>
          </a:p>
          <a:p>
            <a:r>
              <a:rPr lang="pt-BR" dirty="0"/>
              <a:t>Representação do conhecimento.</a:t>
            </a:r>
          </a:p>
          <a:p>
            <a:pPr lvl="1">
              <a:buFont typeface="Wingdings" panose="05000000000000000000" pitchFamily="2" charset="2"/>
              <a:buChar char="§"/>
            </a:pPr>
            <a:r>
              <a:rPr lang="pt-BR" dirty="0">
                <a:cs typeface="Calibri"/>
              </a:rPr>
              <a:t>Extração e armazenamento eficiente de conhecimento do mundo real.</a:t>
            </a:r>
            <a:endParaRPr lang="pt-BR" dirty="0"/>
          </a:p>
          <a:p>
            <a:r>
              <a:rPr lang="pt-BR" dirty="0"/>
              <a:t>Raciocínio automatizado.</a:t>
            </a:r>
          </a:p>
          <a:p>
            <a:pPr lvl="1">
              <a:buFont typeface="Wingdings" panose="05000000000000000000" pitchFamily="2" charset="2"/>
              <a:buChar char="§"/>
            </a:pPr>
            <a:r>
              <a:rPr lang="pt-BR" dirty="0">
                <a:cs typeface="Calibri"/>
              </a:rPr>
              <a:t>Resolução de problemas complexos a partir de conhecimento prévio.</a:t>
            </a:r>
            <a:endParaRPr lang="pt-BR" dirty="0"/>
          </a:p>
          <a:p>
            <a:r>
              <a:rPr lang="pt-BR" dirty="0"/>
              <a:t>Planejamento.</a:t>
            </a:r>
          </a:p>
          <a:p>
            <a:pPr lvl="1">
              <a:buFont typeface="Wingdings" panose="05000000000000000000" pitchFamily="2" charset="2"/>
              <a:buChar char="§"/>
            </a:pPr>
            <a:r>
              <a:rPr lang="pt-BR" dirty="0"/>
              <a:t>Criação de planos que permitam que uma máquina execute uma tarefa.</a:t>
            </a:r>
          </a:p>
        </p:txBody>
      </p:sp>
      <p:pic>
        <p:nvPicPr>
          <p:cNvPr id="4104" name="Picture 8" descr="Aplicabilidade do ChatGPT - Diário do Comércio">
            <a:extLst>
              <a:ext uri="{FF2B5EF4-FFF2-40B4-BE49-F238E27FC236}">
                <a16:creationId xmlns:a16="http://schemas.microsoft.com/office/drawing/2014/main" id="{EE7DEA1D-E28F-3462-6FA3-07D382DA3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698" y="1562361"/>
            <a:ext cx="287570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Knowledge Representation in AI Explained in Simple Terms - Geekflare">
            <a:extLst>
              <a:ext uri="{FF2B5EF4-FFF2-40B4-BE49-F238E27FC236}">
                <a16:creationId xmlns:a16="http://schemas.microsoft.com/office/drawing/2014/main" id="{3B4DFD76-B469-96A6-C42B-1EEEE588E3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33" t="4375" r="17500"/>
          <a:stretch/>
        </p:blipFill>
        <p:spPr bwMode="auto">
          <a:xfrm>
            <a:off x="165099" y="3067311"/>
            <a:ext cx="2771168" cy="201771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mation vs. Human Touch pt. 2 - Your Job is Safe, for Now... - Surfly">
            <a:extLst>
              <a:ext uri="{FF2B5EF4-FFF2-40B4-BE49-F238E27FC236}">
                <a16:creationId xmlns:a16="http://schemas.microsoft.com/office/drawing/2014/main" id="{FCC9FA83-554E-C008-34CE-F68C950471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239" t="4891"/>
          <a:stretch/>
        </p:blipFill>
        <p:spPr bwMode="auto">
          <a:xfrm>
            <a:off x="2356698" y="5085023"/>
            <a:ext cx="2985976" cy="169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2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270500" y="1825624"/>
            <a:ext cx="6756400" cy="5032375"/>
          </a:xfrm>
        </p:spPr>
        <p:txBody>
          <a:bodyPr>
            <a:noAutofit/>
          </a:bodyPr>
          <a:lstStyle/>
          <a:p>
            <a:r>
              <a:rPr lang="pt-BR" dirty="0"/>
              <a:t>Visão computacional.</a:t>
            </a:r>
          </a:p>
          <a:p>
            <a:pPr lvl="1">
              <a:buFont typeface="Wingdings" panose="05000000000000000000" pitchFamily="2" charset="2"/>
              <a:buChar char="§"/>
            </a:pPr>
            <a:r>
              <a:rPr lang="pt-BR" dirty="0"/>
              <a:t>Compreensão e interpretação de imagens e vídeos.</a:t>
            </a:r>
          </a:p>
          <a:p>
            <a:r>
              <a:rPr lang="pt-BR" dirty="0"/>
              <a:t>Robótica.</a:t>
            </a:r>
          </a:p>
          <a:p>
            <a:pPr lvl="1">
              <a:buFont typeface="Wingdings" panose="05000000000000000000" pitchFamily="2" charset="2"/>
              <a:buChar char="§"/>
            </a:pPr>
            <a:r>
              <a:rPr lang="pt-BR" dirty="0">
                <a:cs typeface="Calibri"/>
              </a:rPr>
              <a:t>Criação de robôs </a:t>
            </a:r>
            <a:r>
              <a:rPr lang="pt-BR" b="0" i="0" dirty="0">
                <a:effectLst/>
              </a:rPr>
              <a:t>capazes de realizar tarefas físicas e interagir com o ambiente.</a:t>
            </a:r>
            <a:endParaRPr lang="pt-BR" dirty="0"/>
          </a:p>
          <a:p>
            <a:r>
              <a:rPr lang="pt-BR" dirty="0"/>
              <a:t>Aprendizado de máquina.</a:t>
            </a:r>
          </a:p>
          <a:p>
            <a:pPr lvl="1">
              <a:buFont typeface="Wingdings" panose="05000000000000000000" pitchFamily="2" charset="2"/>
              <a:buChar char="§"/>
            </a:pPr>
            <a:r>
              <a:rPr lang="pt-BR" dirty="0">
                <a:cs typeface="Calibri"/>
              </a:rPr>
              <a:t>Criação de máquinas que aprendem através de experiências prévias.</a:t>
            </a:r>
            <a:endParaRPr lang="pt-BR" dirty="0"/>
          </a:p>
          <a:p>
            <a:r>
              <a:rPr lang="pt-PT" dirty="0"/>
              <a:t>Inteligência artificial geral.</a:t>
            </a:r>
          </a:p>
          <a:p>
            <a:pPr lvl="1">
              <a:buFont typeface="Wingdings" panose="05000000000000000000" pitchFamily="2" charset="2"/>
              <a:buChar char="§"/>
            </a:pPr>
            <a:r>
              <a:rPr lang="pt-BR" dirty="0"/>
              <a:t>Criação de máquinas que se comportem como seres humanos. É a meta final da IA.</a:t>
            </a:r>
          </a:p>
        </p:txBody>
      </p:sp>
      <p:pic>
        <p:nvPicPr>
          <p:cNvPr id="5122" name="Picture 2" descr="What Is Computer Vision: Applications, Benefits and How to Learn It">
            <a:extLst>
              <a:ext uri="{FF2B5EF4-FFF2-40B4-BE49-F238E27FC236}">
                <a16:creationId xmlns:a16="http://schemas.microsoft.com/office/drawing/2014/main" id="{35065569-7BE8-489D-0FAD-A647CF080D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7" r="20828"/>
          <a:stretch/>
        </p:blipFill>
        <p:spPr bwMode="auto">
          <a:xfrm>
            <a:off x="227935" y="2108198"/>
            <a:ext cx="1796529" cy="16866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est Robotics &amp; AI Stocks In India 2023 - Complete List of Stocks">
            <a:extLst>
              <a:ext uri="{FF2B5EF4-FFF2-40B4-BE49-F238E27FC236}">
                <a16:creationId xmlns:a16="http://schemas.microsoft.com/office/drawing/2014/main" id="{854161AE-01D0-81CA-B924-09F62CFF18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7" t="8321"/>
          <a:stretch/>
        </p:blipFill>
        <p:spPr bwMode="auto">
          <a:xfrm>
            <a:off x="610008" y="4290150"/>
            <a:ext cx="3280067" cy="21716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ceitos Fundamentais de Machine Learning – Parte 2 - Data Science Academy">
            <a:extLst>
              <a:ext uri="{FF2B5EF4-FFF2-40B4-BE49-F238E27FC236}">
                <a16:creationId xmlns:a16="http://schemas.microsoft.com/office/drawing/2014/main" id="{F3A3E163-B0BB-082E-70BB-B87DC7C093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0042" y="2185986"/>
            <a:ext cx="2917303" cy="18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16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3849B-644D-FED7-516E-27A821F7045E}"/>
              </a:ext>
            </a:extLst>
          </p:cNvPr>
          <p:cNvSpPr>
            <a:spLocks noGrp="1"/>
          </p:cNvSpPr>
          <p:nvPr>
            <p:ph type="title"/>
          </p:nvPr>
        </p:nvSpPr>
        <p:spPr>
          <a:xfrm>
            <a:off x="838200" y="225425"/>
            <a:ext cx="10515600" cy="1325563"/>
          </a:xfrm>
        </p:spPr>
        <p:txBody>
          <a:bodyPr/>
          <a:lstStyle/>
          <a:p>
            <a:r>
              <a:rPr lang="pt-BR" dirty="0"/>
              <a:t>Foco do curso</a:t>
            </a:r>
          </a:p>
        </p:txBody>
      </p:sp>
      <p:sp>
        <p:nvSpPr>
          <p:cNvPr id="3" name="Espaço Reservado para Conteúdo 2">
            <a:extLst>
              <a:ext uri="{FF2B5EF4-FFF2-40B4-BE49-F238E27FC236}">
                <a16:creationId xmlns:a16="http://schemas.microsoft.com/office/drawing/2014/main" id="{47D41DBA-80EB-D6C3-64F1-FDAB2FD45EF1}"/>
              </a:ext>
            </a:extLst>
          </p:cNvPr>
          <p:cNvSpPr>
            <a:spLocks noGrp="1"/>
          </p:cNvSpPr>
          <p:nvPr>
            <p:ph idx="1"/>
          </p:nvPr>
        </p:nvSpPr>
        <p:spPr>
          <a:xfrm>
            <a:off x="838200" y="1635124"/>
            <a:ext cx="11150600" cy="5210176"/>
          </a:xfrm>
        </p:spPr>
        <p:txBody>
          <a:bodyPr>
            <a:normAutofit lnSpcReduction="10000"/>
          </a:bodyPr>
          <a:lstStyle/>
          <a:p>
            <a:r>
              <a:rPr lang="pt-BR" dirty="0"/>
              <a:t>Como vimos, IA é um área muito ampla e não teríamos tempo para ver todas as subáreas.</a:t>
            </a:r>
          </a:p>
          <a:p>
            <a:r>
              <a:rPr lang="pt-BR" dirty="0"/>
              <a:t>Assim, focaremos no estudo dos fundamentos de </a:t>
            </a:r>
            <a:r>
              <a:rPr lang="pt-BR" b="1" i="1" dirty="0"/>
              <a:t>aprendizado de máquina</a:t>
            </a:r>
            <a:r>
              <a:rPr lang="pt-BR" dirty="0"/>
              <a:t>.</a:t>
            </a:r>
            <a:endParaRPr lang="pt-BR" b="1" i="1" dirty="0"/>
          </a:p>
          <a:p>
            <a:r>
              <a:rPr lang="pt-BR" b="1" dirty="0"/>
              <a:t>Por quê?</a:t>
            </a:r>
          </a:p>
          <a:p>
            <a:pPr lvl="1">
              <a:buFont typeface="Wingdings" panose="05000000000000000000" pitchFamily="2" charset="2"/>
              <a:buChar char="§"/>
            </a:pPr>
            <a:r>
              <a:rPr lang="pt-BR" b="1" i="1" dirty="0"/>
              <a:t>Caixa de ferramentas</a:t>
            </a:r>
            <a:r>
              <a:rPr lang="pt-BR" dirty="0"/>
              <a:t>: ML oferece </a:t>
            </a:r>
            <a:r>
              <a:rPr lang="pt-BR" b="1" i="1" dirty="0"/>
              <a:t>ferramentas importantes para a análise e solução eficiente de vários problemas </a:t>
            </a:r>
            <a:r>
              <a:rPr lang="pt-BR" dirty="0"/>
              <a:t>em várias áreas, incluindo telecomunicações.</a:t>
            </a:r>
          </a:p>
          <a:p>
            <a:pPr lvl="1">
              <a:buFont typeface="Wingdings" panose="05000000000000000000" pitchFamily="2" charset="2"/>
              <a:buChar char="§"/>
            </a:pPr>
            <a:r>
              <a:rPr lang="pt-BR" b="1" i="1" dirty="0"/>
              <a:t>Redução de complexidade e custo</a:t>
            </a:r>
            <a:r>
              <a:rPr lang="pt-BR" dirty="0"/>
              <a:t>: </a:t>
            </a:r>
            <a:r>
              <a:rPr lang="pt-BR" sz="2400" dirty="0"/>
              <a:t>ML pode reduzir o custo e a complexidade computacional de procedimentos e processos que muitas vezes têm desempenho ótimo na teoria, mas que não são usados na prática devido a sua alta complexidade ou custo proibitivo.</a:t>
            </a:r>
            <a:endParaRPr lang="pt-BR" dirty="0"/>
          </a:p>
          <a:p>
            <a:pPr lvl="1">
              <a:buFont typeface="Wingdings" panose="05000000000000000000" pitchFamily="2" charset="2"/>
              <a:buChar char="§"/>
            </a:pPr>
            <a:r>
              <a:rPr lang="pt-BR" b="1" i="1" dirty="0"/>
              <a:t>Oportunidades</a:t>
            </a:r>
            <a:r>
              <a:rPr lang="pt-BR" dirty="0"/>
              <a:t>: existem muitos </a:t>
            </a:r>
            <a:r>
              <a:rPr lang="pt-BR" b="1" i="1" dirty="0"/>
              <a:t>empregos</a:t>
            </a:r>
            <a:r>
              <a:rPr lang="pt-BR" dirty="0"/>
              <a:t> na área de análise, ciência e engenharia de dados, além de </a:t>
            </a:r>
            <a:r>
              <a:rPr lang="pt-BR" b="1" i="1" dirty="0"/>
              <a:t>pesquisas inovadoras</a:t>
            </a:r>
            <a:r>
              <a:rPr lang="pt-BR" dirty="0"/>
              <a:t>, que usam ML para a solução de problemas em diversas áreas do conhecimento.</a:t>
            </a:r>
          </a:p>
        </p:txBody>
      </p:sp>
      <p:pic>
        <p:nvPicPr>
          <p:cNvPr id="4" name="Picture 4" descr="Image result for aprendizado de máquina">
            <a:extLst>
              <a:ext uri="{FF2B5EF4-FFF2-40B4-BE49-F238E27FC236}">
                <a16:creationId xmlns:a16="http://schemas.microsoft.com/office/drawing/2014/main" id="{6C3F1E89-35C0-E3C8-8D2C-BE1A9CF6B7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95" t="15041" r="27482" b="9164"/>
          <a:stretch/>
        </p:blipFill>
        <p:spPr bwMode="auto">
          <a:xfrm>
            <a:off x="5546427" y="91202"/>
            <a:ext cx="1734146" cy="1501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 que é machine learning? Entenda essa tendência no marketing digital!">
            <a:extLst>
              <a:ext uri="{FF2B5EF4-FFF2-40B4-BE49-F238E27FC236}">
                <a16:creationId xmlns:a16="http://schemas.microsoft.com/office/drawing/2014/main" id="{7433693A-3737-81CA-B711-AAA96FDE34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3071" y="49134"/>
            <a:ext cx="2860674" cy="150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8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Mas então, o que é ML?</a:t>
            </a:r>
            <a:endParaRPr lang="en-US" dirty="0"/>
          </a:p>
        </p:txBody>
      </p:sp>
      <p:sp>
        <p:nvSpPr>
          <p:cNvPr id="3" name="Espaço Reservado para Conteúdo 2"/>
          <p:cNvSpPr>
            <a:spLocks noGrp="1"/>
          </p:cNvSpPr>
          <p:nvPr>
            <p:ph idx="1"/>
          </p:nvPr>
        </p:nvSpPr>
        <p:spPr>
          <a:xfrm>
            <a:off x="838200" y="1825624"/>
            <a:ext cx="11139152" cy="5032376"/>
          </a:xfrm>
        </p:spPr>
        <p:txBody>
          <a:bodyPr/>
          <a:lstStyle/>
          <a:p>
            <a:r>
              <a:rPr lang="pt-BR" dirty="0"/>
              <a:t>É uma das subáreas da inteligência artificial.</a:t>
            </a:r>
          </a:p>
          <a:p>
            <a:r>
              <a:rPr lang="pt-BR" dirty="0"/>
              <a:t>O termo foi cunhado em 1959, pelo cientista da computação Arthur Samuel, que o definiu como o </a:t>
            </a:r>
          </a:p>
          <a:p>
            <a:pPr marL="0" indent="0" algn="ctr">
              <a:buNone/>
            </a:pPr>
            <a:r>
              <a:rPr lang="pt-BR" dirty="0"/>
              <a:t>“</a:t>
            </a:r>
            <a:r>
              <a:rPr lang="pt-BR" i="1" dirty="0"/>
              <a:t>Campo de estudo que dá aos computadores a habilidade de </a:t>
            </a:r>
            <a:r>
              <a:rPr lang="pt-BR" b="1" i="1" dirty="0"/>
              <a:t>aprender sem serem explicitamente programados.</a:t>
            </a:r>
            <a:r>
              <a:rPr lang="pt-BR" dirty="0"/>
              <a:t>”</a:t>
            </a:r>
          </a:p>
          <a:p>
            <a:r>
              <a:rPr lang="pt-BR" dirty="0"/>
              <a:t>Através de </a:t>
            </a:r>
            <a:r>
              <a:rPr lang="pt-BR" b="1" i="1" dirty="0"/>
              <a:t>experiências prévias</a:t>
            </a:r>
            <a:r>
              <a:rPr lang="pt-BR" dirty="0"/>
              <a:t>, </a:t>
            </a:r>
            <a:r>
              <a:rPr lang="pt-BR" b="1" i="1" dirty="0"/>
              <a:t>induz-se</a:t>
            </a:r>
            <a:r>
              <a:rPr lang="pt-BR" dirty="0"/>
              <a:t> conhecimento nas máquinas.</a:t>
            </a:r>
            <a:endParaRPr lang="en-US" dirty="0"/>
          </a:p>
          <a:p>
            <a:r>
              <a:rPr lang="pt-BR" dirty="0"/>
              <a:t>Algoritmos de ML são </a:t>
            </a:r>
            <a:r>
              <a:rPr lang="pt-BR" b="1" i="1" dirty="0"/>
              <a:t>orientados a dados</a:t>
            </a:r>
            <a:r>
              <a:rPr lang="pt-BR" dirty="0"/>
              <a:t>, ou seja, eles </a:t>
            </a:r>
            <a:r>
              <a:rPr lang="pt-BR" b="1" i="1" dirty="0"/>
              <a:t>aprendem automaticamente </a:t>
            </a:r>
            <a:r>
              <a:rPr lang="pt-BR" dirty="0"/>
              <a:t>(através de treinamento) uma </a:t>
            </a:r>
            <a:r>
              <a:rPr lang="pt-BR" b="1" i="1" dirty="0"/>
              <a:t>solução geral </a:t>
            </a:r>
            <a:r>
              <a:rPr lang="pt-BR" dirty="0"/>
              <a:t>a partir de </a:t>
            </a:r>
            <a:r>
              <a:rPr lang="pt-BR" b="1" i="1" dirty="0"/>
              <a:t>conjuntos de dados </a:t>
            </a:r>
            <a:r>
              <a:rPr lang="pt-BR" dirty="0"/>
              <a:t>fornecidos a eles.</a:t>
            </a:r>
          </a:p>
        </p:txBody>
      </p:sp>
      <p:pic>
        <p:nvPicPr>
          <p:cNvPr id="4" name="Picture 2" descr="https://www.oulu.fi/sites/default/files/11/machines%20_decide.jpg">
            <a:extLst>
              <a:ext uri="{FF2B5EF4-FFF2-40B4-BE49-F238E27FC236}">
                <a16:creationId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85992" y="5542453"/>
            <a:ext cx="1915886" cy="1278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teligência Artificial: 3 fatos que você precisa saber! - Coopersystem"/>
          <p:cNvPicPr>
            <a:picLocks noChangeAspect="1" noChangeArrowheads="1"/>
          </p:cNvPicPr>
          <p:nvPr/>
        </p:nvPicPr>
        <p:blipFill rotWithShape="1">
          <a:blip r:embed="rId4">
            <a:extLst>
              <a:ext uri="{28A0092B-C50C-407E-A947-70E740481C1C}">
                <a14:useLocalDpi xmlns:a14="http://schemas.microsoft.com/office/drawing/2010/main" val="0"/>
              </a:ext>
            </a:extLst>
          </a:blip>
          <a:srcRect l="6421" r="19983"/>
          <a:stretch/>
        </p:blipFill>
        <p:spPr bwMode="auto">
          <a:xfrm>
            <a:off x="7869374" y="365125"/>
            <a:ext cx="3849160" cy="16465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applications of artificial intelligence">
            <a:extLst>
              <a:ext uri="{FF2B5EF4-FFF2-40B4-BE49-F238E27FC236}">
                <a16:creationId xmlns:a16="http://schemas.microsoft.com/office/drawing/2014/main" id="{030E6182-967A-44D7-8BED-F8E414DAE6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14455" y="5458521"/>
            <a:ext cx="2421229" cy="136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443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O que é o Aprendizado de Máquina?</a:t>
            </a:r>
          </a:p>
        </p:txBody>
      </p:sp>
      <p:sp>
        <p:nvSpPr>
          <p:cNvPr id="3" name="Content Placeholder 2"/>
          <p:cNvSpPr>
            <a:spLocks noGrp="1"/>
          </p:cNvSpPr>
          <p:nvPr>
            <p:ph idx="1"/>
          </p:nvPr>
        </p:nvSpPr>
        <p:spPr/>
        <p:txBody>
          <a:bodyPr/>
          <a:lstStyle/>
          <a:p>
            <a:r>
              <a:rPr lang="pt-BR" dirty="0"/>
              <a:t>“</a:t>
            </a:r>
            <a:r>
              <a:rPr lang="pt-BR" dirty="0">
                <a:solidFill>
                  <a:srgbClr val="00B0F0"/>
                </a:solidFill>
              </a:rPr>
              <a:t>... </a:t>
            </a:r>
            <a:r>
              <a:rPr lang="pt-BR" b="1" i="1" dirty="0">
                <a:solidFill>
                  <a:srgbClr val="00B0F0"/>
                </a:solidFill>
              </a:rPr>
              <a:t>aprender sem serem explicitamente programados</a:t>
            </a:r>
            <a:r>
              <a:rPr lang="pt-BR" dirty="0">
                <a:solidFill>
                  <a:srgbClr val="00B0F0"/>
                </a:solidFill>
              </a:rPr>
              <a:t>.</a:t>
            </a:r>
            <a:r>
              <a:rPr lang="pt-BR" dirty="0"/>
              <a:t>”</a:t>
            </a:r>
          </a:p>
          <a:p>
            <a:endParaRPr lang="pt-BR" dirty="0"/>
          </a:p>
        </p:txBody>
      </p:sp>
      <p:sp>
        <p:nvSpPr>
          <p:cNvPr id="4" name="Rectangle 3"/>
          <p:cNvSpPr/>
          <p:nvPr/>
        </p:nvSpPr>
        <p:spPr>
          <a:xfrm>
            <a:off x="4208235" y="3048815"/>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5" name="TextBox 4"/>
          <p:cNvSpPr txBox="1"/>
          <p:nvPr/>
        </p:nvSpPr>
        <p:spPr>
          <a:xfrm>
            <a:off x="3380234" y="2517229"/>
            <a:ext cx="3566443" cy="461665"/>
          </a:xfrm>
          <a:prstGeom prst="rect">
            <a:avLst/>
          </a:prstGeom>
          <a:noFill/>
        </p:spPr>
        <p:txBody>
          <a:bodyPr wrap="square" rtlCol="0">
            <a:spAutoFit/>
          </a:bodyPr>
          <a:lstStyle/>
          <a:p>
            <a:pPr algn="ctr"/>
            <a:r>
              <a:rPr lang="pt-BR" sz="2400" b="1" dirty="0"/>
              <a:t>Programação Tradicional</a:t>
            </a:r>
          </a:p>
        </p:txBody>
      </p:sp>
      <p:cxnSp>
        <p:nvCxnSpPr>
          <p:cNvPr id="7" name="Straight Arrow Connector 6"/>
          <p:cNvCxnSpPr/>
          <p:nvPr/>
        </p:nvCxnSpPr>
        <p:spPr>
          <a:xfrm>
            <a:off x="3380235" y="3228430"/>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380235" y="3723730"/>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222561" y="3502404"/>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dirty="0"/>
              </a:p>
            </p:txBody>
          </p:sp>
        </mc:Choice>
        <mc:Fallback xmlns="">
          <p:sp>
            <p:nvSpPr>
              <p:cNvPr id="9" name="TextBox 8"/>
              <p:cNvSpPr txBox="1">
                <a:spLocks noRot="1" noChangeAspect="1" noMove="1" noResize="1" noEditPoints="1" noAdjustHandles="1" noChangeArrowheads="1" noChangeShapeType="1" noTextEdit="1"/>
              </p:cNvSpPr>
              <p:nvPr/>
            </p:nvSpPr>
            <p:spPr>
              <a:xfrm>
                <a:off x="2222561" y="3502404"/>
                <a:ext cx="1039586" cy="584775"/>
              </a:xfrm>
              <a:prstGeom prst="rect">
                <a:avLst/>
              </a:prstGeom>
              <a:blipFill rotWithShape="0">
                <a:blip r:embed="rId3"/>
                <a:stretch>
                  <a:fillRect l="-4118" t="-6316" r="-2941" b="-1052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847461" y="2725419"/>
                <a:ext cx="1688987" cy="800219"/>
              </a:xfrm>
              <a:prstGeom prst="rect">
                <a:avLst/>
              </a:prstGeom>
              <a:noFill/>
            </p:spPr>
            <p:txBody>
              <a:bodyPr wrap="square" rtlCol="0">
                <a:spAutoFit/>
              </a:bodyPr>
              <a:lstStyle/>
              <a:p>
                <a:pPr algn="ctr"/>
                <a:r>
                  <a:rPr lang="pt-BR" dirty="0"/>
                  <a:t>Programa</a:t>
                </a:r>
              </a:p>
              <a:p>
                <a:pPr algn="ctr"/>
                <a:r>
                  <a:rPr lang="pt-BR" sz="1400" dirty="0"/>
                  <a:t>e.g., uma função: </a:t>
                </a:r>
                <a14:m>
                  <m:oMath xmlns:m="http://schemas.openxmlformats.org/officeDocument/2006/math">
                    <m:r>
                      <a:rPr lang="pt-BR" sz="1400" b="0" i="1" smtClean="0">
                        <a:latin typeface="Cambria Math" panose="02040503050406030204" pitchFamily="18" charset="0"/>
                      </a:rPr>
                      <m:t>𝑦</m:t>
                    </m:r>
                    <m:r>
                      <a:rPr lang="pt-BR" sz="1400" b="0" i="1" smtClean="0">
                        <a:latin typeface="Cambria Math" panose="02040503050406030204" pitchFamily="18" charset="0"/>
                      </a:rPr>
                      <m:t>=</m:t>
                    </m:r>
                    <m:r>
                      <a:rPr lang="pt-BR" sz="1400" b="0" i="1" smtClean="0">
                        <a:latin typeface="Cambria Math" panose="02040503050406030204" pitchFamily="18" charset="0"/>
                      </a:rPr>
                      <m:t>𝑓</m:t>
                    </m:r>
                    <m:d>
                      <m:dPr>
                        <m:ctrlPr>
                          <a:rPr lang="pt-BR" sz="1400" b="0" i="1" smtClean="0">
                            <a:latin typeface="Cambria Math" panose="02040503050406030204" pitchFamily="18" charset="0"/>
                          </a:rPr>
                        </m:ctrlPr>
                      </m:dPr>
                      <m:e>
                        <m:r>
                          <a:rPr lang="pt-BR" sz="1400" b="0" i="1" smtClean="0">
                            <a:latin typeface="Cambria Math" panose="02040503050406030204" pitchFamily="18" charset="0"/>
                          </a:rPr>
                          <m:t>𝑥</m:t>
                        </m:r>
                      </m:e>
                    </m:d>
                    <m:r>
                      <a:rPr lang="pt-BR" sz="1400" b="0" i="1" smtClean="0">
                        <a:latin typeface="Cambria Math" panose="02040503050406030204" pitchFamily="18" charset="0"/>
                      </a:rPr>
                      <m:t>=</m:t>
                    </m:r>
                    <m:r>
                      <a:rPr lang="pt-BR" sz="1400" b="0" i="1" smtClean="0">
                        <a:latin typeface="Cambria Math" panose="02040503050406030204" pitchFamily="18" charset="0"/>
                      </a:rPr>
                      <m:t>𝑎</m:t>
                    </m:r>
                    <m:r>
                      <a:rPr lang="pt-BR" sz="1400" b="0" i="1" smtClean="0">
                        <a:latin typeface="Cambria Math" panose="02040503050406030204" pitchFamily="18" charset="0"/>
                      </a:rPr>
                      <m:t>+</m:t>
                    </m:r>
                    <m:r>
                      <a:rPr lang="pt-BR" sz="1400" b="0" i="1" smtClean="0">
                        <a:latin typeface="Cambria Math" panose="02040503050406030204" pitchFamily="18" charset="0"/>
                      </a:rPr>
                      <m:t>𝑏𝑥</m:t>
                    </m:r>
                  </m:oMath>
                </a14:m>
                <a:endParaRPr lang="pt-BR"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1847461" y="2725419"/>
                <a:ext cx="1688987" cy="800219"/>
              </a:xfrm>
              <a:prstGeom prst="rect">
                <a:avLst/>
              </a:prstGeom>
              <a:blipFill rotWithShape="0">
                <a:blip r:embed="rId4"/>
                <a:stretch>
                  <a:fillRect t="-3817" b="-2290"/>
                </a:stretch>
              </a:blipFill>
            </p:spPr>
            <p:txBody>
              <a:bodyPr/>
              <a:lstStyle/>
              <a:p>
                <a:r>
                  <a:rPr lang="pt-BR">
                    <a:noFill/>
                  </a:rPr>
                  <a:t> </a:t>
                </a:r>
              </a:p>
            </p:txBody>
          </p:sp>
        </mc:Fallback>
      </mc:AlternateContent>
      <p:cxnSp>
        <p:nvCxnSpPr>
          <p:cNvPr id="11" name="Straight Arrow Connector 10"/>
          <p:cNvCxnSpPr/>
          <p:nvPr/>
        </p:nvCxnSpPr>
        <p:spPr>
          <a:xfrm>
            <a:off x="6118678" y="3473358"/>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6971268" y="3263292"/>
                <a:ext cx="1220451" cy="584775"/>
              </a:xfrm>
              <a:prstGeom prst="rect">
                <a:avLst/>
              </a:prstGeom>
              <a:noFill/>
            </p:spPr>
            <p:txBody>
              <a:bodyPr wrap="square" rtlCol="0">
                <a:spAutoFit/>
              </a:bodyPr>
              <a:lstStyle/>
              <a:p>
                <a:pPr algn="ctr"/>
                <a:r>
                  <a:rPr lang="pt-BR" dirty="0"/>
                  <a:t>Resultados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6971268" y="3263292"/>
                <a:ext cx="1220451" cy="584775"/>
              </a:xfrm>
              <a:prstGeom prst="rect">
                <a:avLst/>
              </a:prstGeom>
              <a:blipFill rotWithShape="0">
                <a:blip r:embed="rId5"/>
                <a:stretch>
                  <a:fillRect l="-4500" t="-5208" r="-3500" b="-10417"/>
                </a:stretch>
              </a:blipFill>
            </p:spPr>
            <p:txBody>
              <a:bodyPr/>
              <a:lstStyle/>
              <a:p>
                <a:r>
                  <a:rPr lang="pt-BR">
                    <a:noFill/>
                  </a:rPr>
                  <a:t> </a:t>
                </a:r>
              </a:p>
            </p:txBody>
          </p:sp>
        </mc:Fallback>
      </mc:AlternateContent>
      <p:sp>
        <p:nvSpPr>
          <p:cNvPr id="13" name="Rectangle 12"/>
          <p:cNvSpPr/>
          <p:nvPr/>
        </p:nvSpPr>
        <p:spPr>
          <a:xfrm>
            <a:off x="4250159" y="5192857"/>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14" name="TextBox 13"/>
          <p:cNvSpPr txBox="1"/>
          <p:nvPr/>
        </p:nvSpPr>
        <p:spPr>
          <a:xfrm>
            <a:off x="3422160" y="4661271"/>
            <a:ext cx="3524518" cy="461665"/>
          </a:xfrm>
          <a:prstGeom prst="rect">
            <a:avLst/>
          </a:prstGeom>
          <a:noFill/>
        </p:spPr>
        <p:txBody>
          <a:bodyPr wrap="square" rtlCol="0">
            <a:spAutoFit/>
          </a:bodyPr>
          <a:lstStyle/>
          <a:p>
            <a:pPr algn="ctr"/>
            <a:r>
              <a:rPr lang="pt-BR" sz="2400" b="1" dirty="0"/>
              <a:t>Aprendizado de Máquina</a:t>
            </a:r>
          </a:p>
        </p:txBody>
      </p:sp>
      <p:cxnSp>
        <p:nvCxnSpPr>
          <p:cNvPr id="15" name="Straight Arrow Connector 14"/>
          <p:cNvCxnSpPr/>
          <p:nvPr/>
        </p:nvCxnSpPr>
        <p:spPr>
          <a:xfrm>
            <a:off x="3422159" y="5372472"/>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422159" y="5867772"/>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2382573" y="5073582"/>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sz="1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2382573" y="5073582"/>
                <a:ext cx="1039586" cy="584775"/>
              </a:xfrm>
              <a:prstGeom prst="rect">
                <a:avLst/>
              </a:prstGeom>
              <a:blipFill rotWithShape="0">
                <a:blip r:embed="rId6"/>
                <a:stretch>
                  <a:fillRect l="-4118" t="-5208" r="-2941"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111868" y="5574492"/>
                <a:ext cx="1512176" cy="861774"/>
              </a:xfrm>
              <a:prstGeom prst="rect">
                <a:avLst/>
              </a:prstGeom>
              <a:noFill/>
            </p:spPr>
            <p:txBody>
              <a:bodyPr wrap="square" rtlCol="0">
                <a:spAutoFit/>
              </a:bodyPr>
              <a:lstStyle/>
              <a:p>
                <a:pPr algn="ctr"/>
                <a:r>
                  <a:rPr lang="pt-BR" dirty="0"/>
                  <a:t>Resultados esperados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8" name="TextBox 17"/>
              <p:cNvSpPr txBox="1">
                <a:spLocks noRot="1" noChangeAspect="1" noMove="1" noResize="1" noEditPoints="1" noAdjustHandles="1" noChangeArrowheads="1" noChangeShapeType="1" noTextEdit="1"/>
              </p:cNvSpPr>
              <p:nvPr/>
            </p:nvSpPr>
            <p:spPr>
              <a:xfrm>
                <a:off x="2111868" y="5574492"/>
                <a:ext cx="1512176" cy="861774"/>
              </a:xfrm>
              <a:prstGeom prst="rect">
                <a:avLst/>
              </a:prstGeom>
              <a:blipFill rotWithShape="0">
                <a:blip r:embed="rId7"/>
                <a:stretch>
                  <a:fillRect t="-3521" b="-6338"/>
                </a:stretch>
              </a:blipFill>
            </p:spPr>
            <p:txBody>
              <a:bodyPr/>
              <a:lstStyle/>
              <a:p>
                <a:r>
                  <a:rPr lang="pt-BR">
                    <a:noFill/>
                  </a:rPr>
                  <a:t> </a:t>
                </a:r>
              </a:p>
            </p:txBody>
          </p:sp>
        </mc:Fallback>
      </mc:AlternateContent>
      <p:cxnSp>
        <p:nvCxnSpPr>
          <p:cNvPr id="19" name="Straight Arrow Connector 18"/>
          <p:cNvCxnSpPr/>
          <p:nvPr/>
        </p:nvCxnSpPr>
        <p:spPr>
          <a:xfrm>
            <a:off x="6160602" y="5617400"/>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6910551" y="5404741"/>
                <a:ext cx="4875720" cy="584775"/>
              </a:xfrm>
              <a:prstGeom prst="rect">
                <a:avLst/>
              </a:prstGeom>
              <a:noFill/>
            </p:spPr>
            <p:txBody>
              <a:bodyPr wrap="square" rtlCol="0">
                <a:spAutoFit/>
              </a:bodyPr>
              <a:lstStyle/>
              <a:p>
                <a:pPr algn="ctr"/>
                <a:r>
                  <a:rPr lang="pt-BR" dirty="0"/>
                  <a:t>Programa = </a:t>
                </a:r>
                <a:r>
                  <a:rPr lang="pt-BR" b="1" dirty="0">
                    <a:solidFill>
                      <a:srgbClr val="FF0000"/>
                    </a:solidFill>
                  </a:rPr>
                  <a:t>Modelo de Aprendizado de Máquina</a:t>
                </a:r>
              </a:p>
              <a:p>
                <a:pPr algn="ctr"/>
                <a:r>
                  <a:rPr lang="pt-BR" sz="1400" dirty="0" err="1"/>
                  <a:t>e.</a:t>
                </a:r>
                <a:r>
                  <a:rPr lang="pt-BR" sz="1400" dirty="0"/>
                  <a:t>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r>
                      <a:rPr lang="pt-BR" sz="1400" i="1">
                        <a:latin typeface="Cambria Math" panose="02040503050406030204" pitchFamily="18" charset="0"/>
                      </a:rPr>
                      <m:t>=</m:t>
                    </m:r>
                    <m:r>
                      <a:rPr lang="pt-BR" sz="1400" i="1">
                        <a:latin typeface="Cambria Math" panose="02040503050406030204" pitchFamily="18" charset="0"/>
                      </a:rPr>
                      <m:t>𝑎</m:t>
                    </m:r>
                    <m:r>
                      <a:rPr lang="pt-BR" sz="1400" i="1">
                        <a:latin typeface="Cambria Math" panose="02040503050406030204" pitchFamily="18" charset="0"/>
                      </a:rPr>
                      <m:t>+</m:t>
                    </m:r>
                    <m:r>
                      <a:rPr lang="pt-BR" sz="1400" i="1">
                        <a:latin typeface="Cambria Math" panose="02040503050406030204" pitchFamily="18" charset="0"/>
                      </a:rPr>
                      <m:t>𝑏𝑥</m:t>
                    </m:r>
                  </m:oMath>
                </a14:m>
                <a:endParaRPr lang="pt-BR"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6910551" y="5404741"/>
                <a:ext cx="4875720" cy="584775"/>
              </a:xfrm>
              <a:prstGeom prst="rect">
                <a:avLst/>
              </a:prstGeom>
              <a:blipFill rotWithShape="0">
                <a:blip r:embed="rId8"/>
                <a:stretch>
                  <a:fillRect l="-125" t="-6250" b="-9375"/>
                </a:stretch>
              </a:blipFill>
            </p:spPr>
            <p:txBody>
              <a:bodyPr/>
              <a:lstStyle/>
              <a:p>
                <a:r>
                  <a:rPr lang="pt-BR">
                    <a:noFill/>
                  </a:rPr>
                  <a:t> </a:t>
                </a:r>
              </a:p>
            </p:txBody>
          </p:sp>
        </mc:Fallback>
      </mc:AlternateContent>
      <p:sp>
        <p:nvSpPr>
          <p:cNvPr id="6" name="Retângulo 5"/>
          <p:cNvSpPr/>
          <p:nvPr/>
        </p:nvSpPr>
        <p:spPr>
          <a:xfrm>
            <a:off x="3712450" y="6383812"/>
            <a:ext cx="5720990" cy="369332"/>
          </a:xfrm>
          <a:prstGeom prst="rect">
            <a:avLst/>
          </a:prstGeom>
        </p:spPr>
        <p:txBody>
          <a:bodyPr wrap="none">
            <a:spAutoFit/>
          </a:bodyPr>
          <a:lstStyle/>
          <a:p>
            <a:r>
              <a:rPr lang="pt-BR" b="1" i="1" dirty="0"/>
              <a:t>Conjunto de dados de treinamento = experiências prévias.</a:t>
            </a:r>
            <a:endParaRPr lang="en-US" b="1" i="1" dirty="0"/>
          </a:p>
        </p:txBody>
      </p:sp>
      <p:sp>
        <p:nvSpPr>
          <p:cNvPr id="21" name="Elipse 20"/>
          <p:cNvSpPr/>
          <p:nvPr/>
        </p:nvSpPr>
        <p:spPr>
          <a:xfrm>
            <a:off x="1847461" y="5035402"/>
            <a:ext cx="2062066" cy="14352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ector de seta reta 23"/>
          <p:cNvCxnSpPr>
            <a:stCxn id="21" idx="4"/>
            <a:endCxn id="6" idx="1"/>
          </p:cNvCxnSpPr>
          <p:nvPr/>
        </p:nvCxnSpPr>
        <p:spPr>
          <a:xfrm>
            <a:off x="2878494" y="6470680"/>
            <a:ext cx="833956" cy="9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o explicativo retangular 21"/>
          <p:cNvSpPr/>
          <p:nvPr/>
        </p:nvSpPr>
        <p:spPr>
          <a:xfrm>
            <a:off x="7581493" y="4770828"/>
            <a:ext cx="1169418" cy="422029"/>
          </a:xfrm>
          <a:prstGeom prst="wedgeRectCallout">
            <a:avLst>
              <a:gd name="adj1" fmla="val -44165"/>
              <a:gd name="adj2" fmla="val 1117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Resultado do treinamento</a:t>
            </a:r>
            <a:endParaRPr lang="en-US" sz="1400" dirty="0">
              <a:solidFill>
                <a:schemeClr val="tx1"/>
              </a:solidFill>
            </a:endParaRPr>
          </a:p>
        </p:txBody>
      </p:sp>
    </p:spTree>
    <p:extLst>
      <p:ext uri="{BB962C8B-B14F-4D97-AF65-F5344CB8AC3E}">
        <p14:creationId xmlns:p14="http://schemas.microsoft.com/office/powerpoint/2010/main" val="62887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o Aprendizado de Máquina?</a:t>
            </a:r>
            <a:endParaRPr lang="en-US" dirty="0"/>
          </a:p>
        </p:txBody>
      </p:sp>
      <p:sp>
        <p:nvSpPr>
          <p:cNvPr id="3" name="Espaço Reservado para Conteúdo 2"/>
          <p:cNvSpPr>
            <a:spLocks noGrp="1"/>
          </p:cNvSpPr>
          <p:nvPr>
            <p:ph idx="1"/>
          </p:nvPr>
        </p:nvSpPr>
        <p:spPr>
          <a:xfrm>
            <a:off x="838199" y="1825625"/>
            <a:ext cx="10944225" cy="4351338"/>
          </a:xfrm>
        </p:spPr>
        <p:txBody>
          <a:bodyPr/>
          <a:lstStyle/>
          <a:p>
            <a:r>
              <a:rPr lang="pt-BR" dirty="0"/>
              <a:t>Através de </a:t>
            </a:r>
            <a:r>
              <a:rPr lang="pt-BR" b="1" i="1" dirty="0"/>
              <a:t>treinamento</a:t>
            </a:r>
            <a:r>
              <a:rPr lang="pt-BR" dirty="0"/>
              <a:t> com um </a:t>
            </a:r>
            <a:r>
              <a:rPr lang="pt-BR" b="1" i="1" dirty="0"/>
              <a:t>conjunto de dados </a:t>
            </a:r>
            <a:r>
              <a:rPr lang="pt-BR" dirty="0"/>
              <a:t>(entradas e saídas esperadas), o </a:t>
            </a:r>
            <a:r>
              <a:rPr lang="pt-BR" b="1" i="1" dirty="0"/>
              <a:t>algoritmo</a:t>
            </a:r>
            <a:r>
              <a:rPr lang="pt-BR" dirty="0"/>
              <a:t> de ML </a:t>
            </a:r>
            <a:r>
              <a:rPr lang="pt-BR" b="1" i="1" dirty="0"/>
              <a:t>aprende</a:t>
            </a:r>
            <a:r>
              <a:rPr lang="pt-BR" dirty="0"/>
              <a:t> um </a:t>
            </a:r>
            <a:r>
              <a:rPr lang="pt-BR" b="1" i="1" dirty="0"/>
              <a:t>modelo</a:t>
            </a:r>
            <a:r>
              <a:rPr lang="pt-BR" dirty="0"/>
              <a:t> que </a:t>
            </a:r>
            <a:r>
              <a:rPr lang="pt-BR" b="1" i="1" dirty="0"/>
              <a:t>reproduz os resultados esperados</a:t>
            </a:r>
            <a:r>
              <a:rPr lang="pt-BR" dirty="0"/>
              <a:t> e, o mais importante, </a:t>
            </a:r>
            <a:r>
              <a:rPr lang="pt-BR" b="1" i="1" dirty="0"/>
              <a:t>generaliza</a:t>
            </a:r>
            <a:r>
              <a:rPr lang="pt-BR" dirty="0"/>
              <a:t> para </a:t>
            </a:r>
            <a:r>
              <a:rPr lang="pt-BR" b="1" i="1" dirty="0"/>
              <a:t>entradas não vistas durante o treinamento</a:t>
            </a:r>
            <a:r>
              <a:rPr lang="pt-BR" dirty="0"/>
              <a:t>.</a:t>
            </a:r>
            <a:endParaRPr lang="en-US" dirty="0"/>
          </a:p>
        </p:txBody>
      </p:sp>
      <p:sp>
        <p:nvSpPr>
          <p:cNvPr id="15" name="Rectangle 12"/>
          <p:cNvSpPr/>
          <p:nvPr/>
        </p:nvSpPr>
        <p:spPr>
          <a:xfrm>
            <a:off x="4031084" y="4411807"/>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16" name="TextBox 13"/>
          <p:cNvSpPr txBox="1"/>
          <p:nvPr/>
        </p:nvSpPr>
        <p:spPr>
          <a:xfrm>
            <a:off x="3203085" y="3880221"/>
            <a:ext cx="3524518" cy="461665"/>
          </a:xfrm>
          <a:prstGeom prst="rect">
            <a:avLst/>
          </a:prstGeom>
          <a:noFill/>
        </p:spPr>
        <p:txBody>
          <a:bodyPr wrap="square" rtlCol="0">
            <a:spAutoFit/>
          </a:bodyPr>
          <a:lstStyle/>
          <a:p>
            <a:pPr algn="ctr"/>
            <a:r>
              <a:rPr lang="pt-BR" sz="2400" b="1" dirty="0"/>
              <a:t>Aprendizado de Máquina</a:t>
            </a:r>
          </a:p>
        </p:txBody>
      </p:sp>
      <p:cxnSp>
        <p:nvCxnSpPr>
          <p:cNvPr id="17" name="Straight Arrow Connector 14"/>
          <p:cNvCxnSpPr/>
          <p:nvPr/>
        </p:nvCxnSpPr>
        <p:spPr>
          <a:xfrm>
            <a:off x="3203084" y="4591422"/>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5"/>
          <p:cNvCxnSpPr/>
          <p:nvPr/>
        </p:nvCxnSpPr>
        <p:spPr>
          <a:xfrm>
            <a:off x="3203084" y="5086722"/>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6"/>
          <p:cNvSpPr txBox="1"/>
          <p:nvPr/>
        </p:nvSpPr>
        <p:spPr>
          <a:xfrm>
            <a:off x="2163498" y="4384345"/>
            <a:ext cx="1039586" cy="369332"/>
          </a:xfrm>
          <a:prstGeom prst="rect">
            <a:avLst/>
          </a:prstGeom>
          <a:noFill/>
        </p:spPr>
        <p:txBody>
          <a:bodyPr wrap="square" rtlCol="0">
            <a:spAutoFit/>
          </a:bodyPr>
          <a:lstStyle/>
          <a:p>
            <a:pPr algn="ctr"/>
            <a:r>
              <a:rPr lang="pt-BR" dirty="0"/>
              <a:t>Entradas</a:t>
            </a:r>
          </a:p>
        </p:txBody>
      </p:sp>
      <p:sp>
        <p:nvSpPr>
          <p:cNvPr id="20" name="TextBox 17"/>
          <p:cNvSpPr txBox="1"/>
          <p:nvPr/>
        </p:nvSpPr>
        <p:spPr>
          <a:xfrm>
            <a:off x="2085331" y="4764437"/>
            <a:ext cx="1195919" cy="646331"/>
          </a:xfrm>
          <a:prstGeom prst="rect">
            <a:avLst/>
          </a:prstGeom>
          <a:noFill/>
        </p:spPr>
        <p:txBody>
          <a:bodyPr wrap="square" rtlCol="0">
            <a:spAutoFit/>
          </a:bodyPr>
          <a:lstStyle/>
          <a:p>
            <a:pPr algn="ctr"/>
            <a:r>
              <a:rPr lang="pt-BR" dirty="0"/>
              <a:t>Resultados esperados</a:t>
            </a:r>
          </a:p>
        </p:txBody>
      </p:sp>
      <p:cxnSp>
        <p:nvCxnSpPr>
          <p:cNvPr id="21" name="Straight Arrow Connector 18"/>
          <p:cNvCxnSpPr/>
          <p:nvPr/>
        </p:nvCxnSpPr>
        <p:spPr>
          <a:xfrm>
            <a:off x="5941527" y="4836350"/>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6794117" y="4651684"/>
            <a:ext cx="4988308" cy="369332"/>
          </a:xfrm>
          <a:prstGeom prst="rect">
            <a:avLst/>
          </a:prstGeom>
          <a:noFill/>
        </p:spPr>
        <p:txBody>
          <a:bodyPr wrap="square" rtlCol="0">
            <a:spAutoFit/>
          </a:bodyPr>
          <a:lstStyle/>
          <a:p>
            <a:r>
              <a:rPr lang="pt-BR" dirty="0"/>
              <a:t>Programa = </a:t>
            </a:r>
            <a:r>
              <a:rPr lang="pt-BR" b="1" dirty="0">
                <a:solidFill>
                  <a:srgbClr val="FF0000"/>
                </a:solidFill>
              </a:rPr>
              <a:t>Modelo de Aprendizado de Máquina</a:t>
            </a:r>
          </a:p>
        </p:txBody>
      </p:sp>
      <p:sp>
        <p:nvSpPr>
          <p:cNvPr id="23" name="Retângulo 22"/>
          <p:cNvSpPr/>
          <p:nvPr/>
        </p:nvSpPr>
        <p:spPr>
          <a:xfrm>
            <a:off x="3493375" y="5602762"/>
            <a:ext cx="3565784" cy="369332"/>
          </a:xfrm>
          <a:prstGeom prst="rect">
            <a:avLst/>
          </a:prstGeom>
        </p:spPr>
        <p:txBody>
          <a:bodyPr wrap="none">
            <a:spAutoFit/>
          </a:bodyPr>
          <a:lstStyle/>
          <a:p>
            <a:r>
              <a:rPr lang="pt-BR" b="1" i="1" dirty="0"/>
              <a:t>Conjunto de dados de treinamento.</a:t>
            </a:r>
            <a:endParaRPr lang="en-US" b="1" i="1" dirty="0"/>
          </a:p>
        </p:txBody>
      </p:sp>
      <p:sp>
        <p:nvSpPr>
          <p:cNvPr id="24" name="Elipse 23"/>
          <p:cNvSpPr/>
          <p:nvPr/>
        </p:nvSpPr>
        <p:spPr>
          <a:xfrm>
            <a:off x="1779784" y="4325241"/>
            <a:ext cx="1841896" cy="115179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Conector de seta reta 24"/>
          <p:cNvCxnSpPr>
            <a:stCxn id="24" idx="4"/>
            <a:endCxn id="23" idx="1"/>
          </p:cNvCxnSpPr>
          <p:nvPr/>
        </p:nvCxnSpPr>
        <p:spPr>
          <a:xfrm>
            <a:off x="2700732" y="5477040"/>
            <a:ext cx="792643" cy="3103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393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Exemplos de aplicações de ML</a:t>
            </a:r>
            <a:endParaRPr lang="en-US" dirty="0"/>
          </a:p>
        </p:txBody>
      </p:sp>
      <p:sp>
        <p:nvSpPr>
          <p:cNvPr id="3" name="Espaço Reservado para Conteúdo 2"/>
          <p:cNvSpPr>
            <a:spLocks noGrp="1"/>
          </p:cNvSpPr>
          <p:nvPr>
            <p:ph idx="1"/>
          </p:nvPr>
        </p:nvSpPr>
        <p:spPr>
          <a:xfrm>
            <a:off x="838200" y="1825625"/>
            <a:ext cx="10515600" cy="4351338"/>
          </a:xfrm>
        </p:spPr>
        <p:txBody>
          <a:bodyPr/>
          <a:lstStyle/>
          <a:p>
            <a:r>
              <a:rPr lang="pt-BR" b="1" dirty="0"/>
              <a:t>Transporte</a:t>
            </a:r>
            <a:r>
              <a:rPr lang="pt-BR" dirty="0"/>
              <a:t>: veículos autônomos.</a:t>
            </a:r>
          </a:p>
          <a:p>
            <a:r>
              <a:rPr lang="pt-BR" b="1" dirty="0"/>
              <a:t>Negócios</a:t>
            </a:r>
            <a:r>
              <a:rPr lang="pt-BR" dirty="0"/>
              <a:t>: recomendação de produtos e conteúdos (e.g., </a:t>
            </a:r>
            <a:r>
              <a:rPr lang="pt-BR" dirty="0" err="1"/>
              <a:t>amazon</a:t>
            </a:r>
            <a:r>
              <a:rPr lang="pt-BR" dirty="0"/>
              <a:t> e </a:t>
            </a:r>
            <a:r>
              <a:rPr lang="pt-BR" dirty="0" err="1"/>
              <a:t>netflix</a:t>
            </a:r>
            <a:r>
              <a:rPr lang="pt-BR" dirty="0"/>
              <a:t>).</a:t>
            </a:r>
          </a:p>
          <a:p>
            <a:r>
              <a:rPr lang="pt-BR" b="1" dirty="0"/>
              <a:t>Educação</a:t>
            </a:r>
            <a:r>
              <a:rPr lang="pt-BR" dirty="0"/>
              <a:t>: pontuação automatizada de fala em testes de Inglês.</a:t>
            </a:r>
          </a:p>
          <a:p>
            <a:r>
              <a:rPr lang="pt-BR" b="1" dirty="0"/>
              <a:t>Medicina</a:t>
            </a:r>
            <a:r>
              <a:rPr lang="pt-BR" dirty="0"/>
              <a:t>: detecção e diagnóstico de doenças (câncer, Alzheimer, pneumonia, COVID-19, etc.).</a:t>
            </a:r>
          </a:p>
          <a:p>
            <a:r>
              <a:rPr lang="pt-BR" b="1" dirty="0"/>
              <a:t>Finanças</a:t>
            </a:r>
            <a:r>
              <a:rPr lang="pt-BR" dirty="0"/>
              <a:t>: detecção de fraudes com cartão de crédito.</a:t>
            </a:r>
          </a:p>
          <a:p>
            <a:r>
              <a:rPr lang="pt-BR" b="1" dirty="0"/>
              <a:t>Tecnologia</a:t>
            </a:r>
            <a:r>
              <a:rPr lang="pt-BR" dirty="0"/>
              <a:t>: assistentes pessoais (e.g., </a:t>
            </a:r>
            <a:r>
              <a:rPr lang="pt-BR" i="1" dirty="0"/>
              <a:t>Siri</a:t>
            </a:r>
            <a:r>
              <a:rPr lang="pt-BR" dirty="0"/>
              <a:t>, </a:t>
            </a:r>
            <a:r>
              <a:rPr lang="pt-BR" i="1" dirty="0" err="1"/>
              <a:t>Alexa</a:t>
            </a:r>
            <a:r>
              <a:rPr lang="pt-BR" dirty="0"/>
              <a:t>, </a:t>
            </a:r>
            <a:r>
              <a:rPr lang="pt-BR" i="1" dirty="0"/>
              <a:t>Cortana</a:t>
            </a:r>
            <a:r>
              <a:rPr lang="pt-BR" dirty="0"/>
              <a:t>, etc.).</a:t>
            </a:r>
          </a:p>
        </p:txBody>
      </p:sp>
      <p:pic>
        <p:nvPicPr>
          <p:cNvPr id="4" name="Picture 2" descr="Image result for artificial intelligence">
            <a:extLst>
              <a:ext uri="{FF2B5EF4-FFF2-40B4-BE49-F238E27FC236}">
                <a16:creationId xmlns:a16="http://schemas.microsoft.com/office/drawing/2014/main" id="{0DAEA2E1-C284-43E2-8055-9522C82515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4175" y="276225"/>
            <a:ext cx="3659225" cy="17867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Image result for applications of artificial intelligence">
            <a:extLst>
              <a:ext uri="{FF2B5EF4-FFF2-40B4-BE49-F238E27FC236}">
                <a16:creationId xmlns:a16="http://schemas.microsoft.com/office/drawing/2014/main" id="{030E6182-967A-44D7-8BED-F8E414DAE6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0988" y="5664200"/>
            <a:ext cx="2122311" cy="119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784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Principais motivos da difusão do ML</a:t>
            </a:r>
            <a:endParaRPr lang="en-US" dirty="0"/>
          </a:p>
        </p:txBody>
      </p:sp>
      <p:sp>
        <p:nvSpPr>
          <p:cNvPr id="3" name="Espaço Reservado para Conteúdo 2"/>
          <p:cNvSpPr>
            <a:spLocks noGrp="1"/>
          </p:cNvSpPr>
          <p:nvPr>
            <p:ph idx="1"/>
          </p:nvPr>
        </p:nvSpPr>
        <p:spPr>
          <a:xfrm>
            <a:off x="838200" y="1825625"/>
            <a:ext cx="11176000" cy="4221658"/>
          </a:xfrm>
        </p:spPr>
        <p:txBody>
          <a:bodyPr>
            <a:normAutofit fontScale="92500" lnSpcReduction="10000"/>
          </a:bodyPr>
          <a:lstStyle/>
          <a:p>
            <a:r>
              <a:rPr lang="pt-BR" dirty="0"/>
              <a:t>Possibilidade de </a:t>
            </a:r>
            <a:r>
              <a:rPr lang="pt-BR" b="1" i="1" dirty="0"/>
              <a:t>analisar e extrair informações úteis de enormes volumes de dados </a:t>
            </a:r>
            <a:r>
              <a:rPr lang="pt-BR" dirty="0"/>
              <a:t>(de </a:t>
            </a:r>
            <a:r>
              <a:rPr lang="pt-BR" dirty="0" err="1"/>
              <a:t>tera</a:t>
            </a:r>
            <a:r>
              <a:rPr lang="pt-BR" dirty="0"/>
              <a:t> a </a:t>
            </a:r>
            <a:r>
              <a:rPr lang="pt-BR" dirty="0" err="1"/>
              <a:t>petabytes</a:t>
            </a:r>
            <a:r>
              <a:rPr lang="pt-BR" dirty="0"/>
              <a:t>) disponíveis atualmente, o que seria impossível para nós. </a:t>
            </a:r>
          </a:p>
          <a:p>
            <a:r>
              <a:rPr lang="pt-BR" dirty="0"/>
              <a:t>A </a:t>
            </a:r>
            <a:r>
              <a:rPr lang="pt-BR" b="1" i="1" dirty="0"/>
              <a:t>extração de informações úteis </a:t>
            </a:r>
            <a:r>
              <a:rPr lang="pt-BR" dirty="0"/>
              <a:t>a partir de dados </a:t>
            </a:r>
            <a:r>
              <a:rPr lang="pt-BR" b="1" i="1" dirty="0"/>
              <a:t>vale ouro</a:t>
            </a:r>
            <a:r>
              <a:rPr lang="pt-BR" dirty="0"/>
              <a:t>, pois tem grande potencial para </a:t>
            </a:r>
            <a:r>
              <a:rPr lang="pt-BR" b="1" i="1" dirty="0"/>
              <a:t>aumentar o lucro </a:t>
            </a:r>
            <a:r>
              <a:rPr lang="pt-BR" dirty="0"/>
              <a:t>das empresas.</a:t>
            </a:r>
          </a:p>
          <a:p>
            <a:r>
              <a:rPr lang="pt-BR" dirty="0"/>
              <a:t>O surgimento de recursos computacionais poderosos tais como </a:t>
            </a:r>
            <a:r>
              <a:rPr lang="pt-BR" dirty="0" err="1"/>
              <a:t>GPUs</a:t>
            </a:r>
            <a:r>
              <a:rPr lang="pt-BR" dirty="0"/>
              <a:t>, </a:t>
            </a:r>
            <a:r>
              <a:rPr lang="pt-BR" dirty="0" err="1"/>
              <a:t>FPGAs</a:t>
            </a:r>
            <a:r>
              <a:rPr lang="pt-BR" dirty="0"/>
              <a:t> e </a:t>
            </a:r>
            <a:r>
              <a:rPr lang="pt-BR" dirty="0" err="1"/>
              <a:t>CPUs</a:t>
            </a:r>
            <a:r>
              <a:rPr lang="pt-BR" dirty="0"/>
              <a:t> com múltiplos cores.</a:t>
            </a:r>
          </a:p>
          <a:p>
            <a:r>
              <a:rPr lang="pt-BR" dirty="0"/>
              <a:t>Surgimento de novas e eficientes estratégias de aprendizagem, e.g., </a:t>
            </a:r>
            <a:r>
              <a:rPr lang="pt-BR" i="1" dirty="0" err="1"/>
              <a:t>deep-learning</a:t>
            </a:r>
            <a:r>
              <a:rPr lang="pt-BR" dirty="0"/>
              <a:t>, </a:t>
            </a:r>
            <a:r>
              <a:rPr lang="pt-BR" i="1" dirty="0" err="1"/>
              <a:t>deep</a:t>
            </a:r>
            <a:r>
              <a:rPr lang="pt-BR" dirty="0"/>
              <a:t> </a:t>
            </a:r>
            <a:r>
              <a:rPr lang="pt-BR" i="1" dirty="0" err="1"/>
              <a:t>reinforment-learning</a:t>
            </a:r>
            <a:r>
              <a:rPr lang="pt-BR" dirty="0"/>
              <a:t>, </a:t>
            </a:r>
            <a:r>
              <a:rPr lang="pt-BR" i="1" dirty="0" err="1"/>
              <a:t>generative</a:t>
            </a:r>
            <a:r>
              <a:rPr lang="pt-BR" i="1" dirty="0"/>
              <a:t> </a:t>
            </a:r>
            <a:r>
              <a:rPr lang="pt-BR" i="1" dirty="0" err="1"/>
              <a:t>adversarial</a:t>
            </a:r>
            <a:r>
              <a:rPr lang="pt-BR" i="1" dirty="0"/>
              <a:t> </a:t>
            </a:r>
            <a:r>
              <a:rPr lang="pt-BR" i="1" dirty="0" err="1"/>
              <a:t>learning</a:t>
            </a:r>
            <a:r>
              <a:rPr lang="pt-BR" dirty="0"/>
              <a:t>, etc.</a:t>
            </a:r>
          </a:p>
          <a:p>
            <a:r>
              <a:rPr lang="pt-BR" dirty="0"/>
              <a:t>Disponibilidade de </a:t>
            </a:r>
            <a:r>
              <a:rPr lang="pt-BR" i="1" dirty="0"/>
              <a:t>frameworks</a:t>
            </a:r>
            <a:r>
              <a:rPr lang="pt-BR" dirty="0"/>
              <a:t> e bibliotecas que facilitam o desenvolvimento de soluções com ML.</a:t>
            </a:r>
          </a:p>
          <a:p>
            <a:endParaRPr lang="en-US" dirty="0"/>
          </a:p>
        </p:txBody>
      </p:sp>
      <p:pic>
        <p:nvPicPr>
          <p:cNvPr id="4" name="Picture 2" descr="Image result for tensorflow logo">
            <a:extLst>
              <a:ext uri="{FF2B5EF4-FFF2-40B4-BE49-F238E27FC236}">
                <a16:creationId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339" y="5641982"/>
            <a:ext cx="1300035" cy="10833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pytorch logo">
            <a:extLst>
              <a:ext uri="{FF2B5EF4-FFF2-40B4-BE49-F238E27FC236}">
                <a16:creationId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6078" y="6315075"/>
            <a:ext cx="2449343" cy="4869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keras logo">
            <a:extLst>
              <a:ext uri="{FF2B5EF4-FFF2-40B4-BE49-F238E27FC236}">
                <a16:creationId xmlns:a16="http://schemas.microsoft.com/office/drawing/2014/main" id="{33CCF501-0E9C-4C8C-BFCC-713767570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498" y="6047283"/>
            <a:ext cx="2160581" cy="6269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theano logo">
            <a:extLst>
              <a:ext uri="{FF2B5EF4-FFF2-40B4-BE49-F238E27FC236}">
                <a16:creationId xmlns:a16="http://schemas.microsoft.com/office/drawing/2014/main" id="{579B04DE-B2DC-4ED7-AA9D-5AAA95805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1542" y="5578370"/>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andas data mining logo">
            <a:extLst>
              <a:ext uri="{FF2B5EF4-FFF2-40B4-BE49-F238E27FC236}">
                <a16:creationId xmlns:a16="http://schemas.microsoft.com/office/drawing/2014/main" id="{A9345AF3-EF63-4F70-A5B2-8F8ED0E283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1581" y="5729274"/>
            <a:ext cx="1811064" cy="11287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19385" y="5611162"/>
            <a:ext cx="1617612" cy="872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731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 disciplina</a:t>
            </a:r>
          </a:p>
        </p:txBody>
      </p:sp>
      <p:sp>
        <p:nvSpPr>
          <p:cNvPr id="3" name="Content Placeholder 2"/>
          <p:cNvSpPr>
            <a:spLocks noGrp="1"/>
          </p:cNvSpPr>
          <p:nvPr>
            <p:ph idx="1"/>
          </p:nvPr>
        </p:nvSpPr>
        <p:spPr>
          <a:xfrm>
            <a:off x="838199" y="1825624"/>
            <a:ext cx="11188849" cy="5032376"/>
          </a:xfrm>
        </p:spPr>
        <p:txBody>
          <a:bodyPr>
            <a:normAutofit/>
          </a:bodyPr>
          <a:lstStyle/>
          <a:p>
            <a:r>
              <a:rPr lang="pt-BR" b="1" i="1" dirty="0"/>
              <a:t>Introdução</a:t>
            </a:r>
            <a:r>
              <a:rPr lang="pt-BR" dirty="0"/>
              <a:t> ao aprendizado de máquina.</a:t>
            </a:r>
          </a:p>
          <a:p>
            <a:r>
              <a:rPr lang="pt-BR" dirty="0"/>
              <a:t>Curso onde veremos os </a:t>
            </a:r>
            <a:r>
              <a:rPr lang="pt-BR" b="1" i="1" dirty="0"/>
              <a:t>conceitos fundamentais </a:t>
            </a:r>
            <a:r>
              <a:rPr lang="pt-BR" dirty="0"/>
              <a:t>de funcionamento de alguns </a:t>
            </a:r>
            <a:r>
              <a:rPr lang="pt-BR" b="1" i="1" dirty="0"/>
              <a:t>algoritmos de aprendizado de máquina</a:t>
            </a:r>
            <a:r>
              <a:rPr lang="pt-BR" dirty="0"/>
              <a:t> ou em inglês, </a:t>
            </a:r>
            <a:r>
              <a:rPr lang="pt-BR" b="1" i="1" dirty="0"/>
              <a:t>machine learning</a:t>
            </a:r>
            <a:r>
              <a:rPr lang="pt-BR" dirty="0"/>
              <a:t> (ML).</a:t>
            </a:r>
          </a:p>
          <a:p>
            <a:r>
              <a:rPr lang="pt-BR" dirty="0"/>
              <a:t>O curso é dividido em duas partes: T319 e T320.</a:t>
            </a:r>
          </a:p>
          <a:p>
            <a:r>
              <a:rPr lang="pt-BR" dirty="0"/>
              <a:t>O curso terá sempre uma parte </a:t>
            </a:r>
            <a:r>
              <a:rPr lang="pt-BR" b="1" i="1" dirty="0"/>
              <a:t>expositiva </a:t>
            </a:r>
            <a:r>
              <a:rPr lang="pt-BR" dirty="0"/>
              <a:t>e outra </a:t>
            </a:r>
            <a:r>
              <a:rPr lang="pt-BR" b="1" i="1" dirty="0"/>
              <a:t>prática </a:t>
            </a:r>
            <a:r>
              <a:rPr lang="pt-BR" dirty="0"/>
              <a:t>para fixação dos</a:t>
            </a:r>
            <a:br>
              <a:rPr lang="pt-BR" dirty="0"/>
            </a:br>
            <a:r>
              <a:rPr lang="pt-BR" dirty="0"/>
              <a:t>conceitos introduzidos.</a:t>
            </a:r>
          </a:p>
          <a:p>
            <a:pPr lvl="1">
              <a:buFont typeface="Wingdings" panose="05000000000000000000" pitchFamily="2" charset="2"/>
              <a:buChar char="§"/>
            </a:pPr>
            <a:r>
              <a:rPr lang="pt-BR" dirty="0"/>
              <a:t>Quizzes e exercícios envolvendo o uso dos conceitos discutidos em sala de aula. </a:t>
            </a:r>
          </a:p>
          <a:p>
            <a:r>
              <a:rPr lang="pt-BR" dirty="0"/>
              <a:t>Não nos aprofundaremos nos conceitos matemáticos envolvidos.</a:t>
            </a:r>
          </a:p>
          <a:p>
            <a:r>
              <a:rPr lang="pt-BR" dirty="0"/>
              <a:t>Porém, vocês precisam conhecer </a:t>
            </a:r>
            <a:r>
              <a:rPr lang="pt-BR" b="1" i="1" dirty="0"/>
              <a:t>Python</a:t>
            </a:r>
            <a:r>
              <a:rPr lang="pt-BR" dirty="0"/>
              <a:t> e alguns conceitos simples de </a:t>
            </a:r>
            <a:r>
              <a:rPr lang="pt-BR" b="1" i="1" dirty="0"/>
              <a:t>cálculo, álgebra linear e estatística</a:t>
            </a:r>
            <a:r>
              <a:rPr lang="pt-BR" dirty="0"/>
              <a:t>.</a:t>
            </a:r>
          </a:p>
          <a:p>
            <a:endParaRPr lang="pt-BR" dirty="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079F9-71B9-4466-B35D-68523A745D24}"/>
              </a:ext>
            </a:extLst>
          </p:cNvPr>
          <p:cNvSpPr>
            <a:spLocks noGrp="1"/>
          </p:cNvSpPr>
          <p:nvPr>
            <p:ph type="title"/>
          </p:nvPr>
        </p:nvSpPr>
        <p:spPr/>
        <p:txBody>
          <a:bodyPr/>
          <a:lstStyle/>
          <a:p>
            <a:r>
              <a:rPr lang="pt-BR" dirty="0"/>
              <a:t>Paradigmas de aprendizado de máquina</a:t>
            </a:r>
          </a:p>
        </p:txBody>
      </p:sp>
      <p:sp>
        <p:nvSpPr>
          <p:cNvPr id="3" name="Espaço Reservado para Conteúdo 2">
            <a:extLst>
              <a:ext uri="{FF2B5EF4-FFF2-40B4-BE49-F238E27FC236}">
                <a16:creationId xmlns:a16="http://schemas.microsoft.com/office/drawing/2014/main" id="{5BA8D271-087B-414B-ABC6-D7C5E7367E33}"/>
              </a:ext>
            </a:extLst>
          </p:cNvPr>
          <p:cNvSpPr>
            <a:spLocks noGrp="1"/>
          </p:cNvSpPr>
          <p:nvPr>
            <p:ph idx="1"/>
          </p:nvPr>
        </p:nvSpPr>
        <p:spPr>
          <a:xfrm>
            <a:off x="838200" y="1825624"/>
            <a:ext cx="6497097" cy="4819875"/>
          </a:xfrm>
        </p:spPr>
        <p:txBody>
          <a:bodyPr>
            <a:normAutofit/>
          </a:bodyPr>
          <a:lstStyle/>
          <a:p>
            <a:pPr marL="0" indent="0" fontAlgn="base">
              <a:buNone/>
            </a:pPr>
            <a:r>
              <a:rPr lang="nl-BE" dirty="0"/>
              <a:t>Os algortimos de aprendizado de máquina podem ser agrupados de acordo com o </a:t>
            </a:r>
            <a:r>
              <a:rPr lang="nl-BE" b="1" i="1" dirty="0"/>
              <a:t>tipo de aprendizado que realizam</a:t>
            </a:r>
            <a:r>
              <a:rPr lang="pt-BR" dirty="0"/>
              <a:t>:</a:t>
            </a:r>
          </a:p>
          <a:p>
            <a:pPr lvl="1" fontAlgn="base"/>
            <a:r>
              <a:rPr lang="pt-BR" sz="2800" dirty="0"/>
              <a:t>Supervisionado</a:t>
            </a:r>
          </a:p>
          <a:p>
            <a:pPr lvl="1"/>
            <a:r>
              <a:rPr lang="pt-BR" sz="2800" dirty="0"/>
              <a:t>Não-Supervisionado</a:t>
            </a:r>
          </a:p>
          <a:p>
            <a:pPr lvl="1"/>
            <a:r>
              <a:rPr lang="pt-BR" sz="2800" dirty="0"/>
              <a:t>Semi-Supervisionado</a:t>
            </a:r>
          </a:p>
          <a:p>
            <a:pPr lvl="1"/>
            <a:r>
              <a:rPr lang="pt-BR" sz="2800" dirty="0"/>
              <a:t>Por Reforço</a:t>
            </a:r>
          </a:p>
          <a:p>
            <a:pPr lvl="1"/>
            <a:r>
              <a:rPr lang="pt-BR" sz="2800" dirty="0"/>
              <a:t>Metaheurístico</a:t>
            </a:r>
          </a:p>
        </p:txBody>
      </p:sp>
      <p:pic>
        <p:nvPicPr>
          <p:cNvPr id="3074" name="Picture 2" descr="Image result for machine learning">
            <a:extLst>
              <a:ext uri="{FF2B5EF4-FFF2-40B4-BE49-F238E27FC236}">
                <a16:creationId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119" y="1418625"/>
            <a:ext cx="4637651" cy="529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p:pic>
        <p:nvPicPr>
          <p:cNvPr id="4" name="Picture 4" descr="Image result for supervised learning">
            <a:extLst>
              <a:ext uri="{FF2B5EF4-FFF2-40B4-BE49-F238E27FC236}">
                <a16:creationId xmlns:a16="http://schemas.microsoft.com/office/drawing/2014/main" id="{2520F4EA-1E3E-4F3B-97C0-DF47861DC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0584" y="4341811"/>
            <a:ext cx="3791416" cy="12128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chine Learning : Simple Linear Regression – Anirudh Sethi Blog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1101" y="1825624"/>
            <a:ext cx="3111002" cy="21218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7962901" cy="5032375"/>
              </a:xfrm>
            </p:spPr>
            <p:txBody>
              <a:bodyPr>
                <a:normAutofit fontScale="92500" lnSpcReduction="20000"/>
              </a:bodyPr>
              <a:lstStyle/>
              <a:p>
                <a:pPr>
                  <a:spcBef>
                    <a:spcPts val="600"/>
                  </a:spcBef>
                </a:pPr>
                <a:r>
                  <a:rPr lang="pt-BR" dirty="0"/>
                  <a:t>No aprendizado supervisionado, o </a:t>
                </a:r>
                <a:r>
                  <a:rPr lang="pt-BR" b="1" i="1" dirty="0"/>
                  <a:t>algoritmo de ML tem acesso às saídas esperada</a:t>
                </a:r>
                <a:r>
                  <a:rPr lang="pt-BR" dirty="0"/>
                  <a:t>s, </a:t>
                </a:r>
                <a14:m>
                  <m:oMath xmlns:m="http://schemas.openxmlformats.org/officeDocument/2006/math">
                    <m:r>
                      <a:rPr lang="pt-BR" i="1">
                        <a:latin typeface="Cambria Math" panose="02040503050406030204" pitchFamily="18" charset="0"/>
                      </a:rPr>
                      <m:t>𝑦</m:t>
                    </m:r>
                  </m:oMath>
                </a14:m>
                <a:r>
                  <a:rPr lang="pt-BR" dirty="0"/>
                  <a:t>, chamadas de </a:t>
                </a:r>
                <a:r>
                  <a:rPr lang="pt-BR" b="1" i="1" dirty="0"/>
                  <a:t>rótulos</a:t>
                </a:r>
                <a:r>
                  <a:rPr lang="pt-BR" dirty="0"/>
                  <a:t> (ou </a:t>
                </a:r>
                <a:r>
                  <a:rPr lang="pt-BR" i="1" dirty="0" err="1"/>
                  <a:t>labels</a:t>
                </a:r>
                <a:r>
                  <a:rPr lang="pt-BR" dirty="0"/>
                  <a:t>, do inglês), para o conjunto de valores de entrada, chamados de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pPr>
                  <a:spcBef>
                    <a:spcPts val="600"/>
                  </a:spcBef>
                </a:pPr>
                <a:r>
                  <a:rPr lang="pt-BR" dirty="0"/>
                  <a:t>Em outras palavras, cada </a:t>
                </a:r>
                <a:r>
                  <a:rPr lang="pt-BR" b="1" i="1" dirty="0"/>
                  <a:t>exemplo de treinamento </a:t>
                </a:r>
                <a:r>
                  <a:rPr lang="pt-BR" dirty="0"/>
                  <a:t>é composto pelos valores de entrada, </a:t>
                </a:r>
                <a14:m>
                  <m:oMath xmlns:m="http://schemas.openxmlformats.org/officeDocument/2006/math">
                    <m:r>
                      <a:rPr lang="pt-BR" b="1" i="1">
                        <a:latin typeface="Cambria Math" panose="02040503050406030204" pitchFamily="18" charset="0"/>
                      </a:rPr>
                      <m:t>𝒙</m:t>
                    </m:r>
                  </m:oMath>
                </a14:m>
                <a:r>
                  <a:rPr lang="pt-BR" dirty="0"/>
                  <a:t> (atributos), e sua saída correspondente, </a:t>
                </a:r>
                <a14:m>
                  <m:oMath xmlns:m="http://schemas.openxmlformats.org/officeDocument/2006/math">
                    <m:r>
                      <a:rPr lang="pt-BR" i="1">
                        <a:latin typeface="Cambria Math" panose="02040503050406030204" pitchFamily="18" charset="0"/>
                      </a:rPr>
                      <m:t>𝑦</m:t>
                    </m:r>
                  </m:oMath>
                </a14:m>
                <a:r>
                  <a:rPr lang="pt-BR" dirty="0"/>
                  <a:t> (rótulo).</a:t>
                </a:r>
              </a:p>
              <a:p>
                <a:pPr>
                  <a:spcBef>
                    <a:spcPts val="600"/>
                  </a:spcBef>
                </a:pPr>
                <a:r>
                  <a:rPr lang="pt-BR" b="1" dirty="0"/>
                  <a:t>Objetivo</a:t>
                </a:r>
                <a:r>
                  <a:rPr lang="pt-BR" dirty="0"/>
                  <a:t>: os algoritmos </a:t>
                </a:r>
                <a:r>
                  <a:rPr lang="pt-BR" b="1" i="1" dirty="0"/>
                  <a:t>supervisionados</a:t>
                </a:r>
                <a:r>
                  <a:rPr lang="pt-BR" dirty="0"/>
                  <a:t> de ML devem </a:t>
                </a:r>
                <a:r>
                  <a:rPr lang="pt-BR" b="1" i="1" dirty="0"/>
                  <a:t>aprender</a:t>
                </a:r>
                <a:r>
                  <a:rPr lang="pt-BR" dirty="0"/>
                  <a:t> uma </a:t>
                </a:r>
                <a:r>
                  <a:rPr lang="pt-BR" b="1" i="1" dirty="0"/>
                  <a:t>função</a:t>
                </a:r>
                <a:r>
                  <a:rPr lang="pt-BR" dirty="0"/>
                  <a:t> que </a:t>
                </a:r>
                <a:r>
                  <a:rPr lang="pt-BR" b="1" i="1" dirty="0"/>
                  <a:t>mapeie</a:t>
                </a:r>
                <a:r>
                  <a:rPr lang="pt-BR" dirty="0"/>
                  <a:t>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saídas esperadas, </a:t>
                </a:r>
                <a14:m>
                  <m:oMath xmlns:m="http://schemas.openxmlformats.org/officeDocument/2006/math">
                    <m:r>
                      <a:rPr lang="pt-BR" i="1">
                        <a:latin typeface="Cambria Math" panose="02040503050406030204" pitchFamily="18" charset="0"/>
                      </a:rPr>
                      <m:t>𝑦</m:t>
                    </m:r>
                  </m:oMath>
                </a14:m>
                <a:r>
                  <a:rPr lang="pt-BR" dirty="0"/>
                  <a:t>, ou seja,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a:p>
                <a:pPr>
                  <a:spcBef>
                    <a:spcPts val="600"/>
                  </a:spcBef>
                </a:pPr>
                <a:r>
                  <a:rPr lang="pt-BR" dirty="0"/>
                  <a:t>Esse tipo de aprendizado é dividido em problemas de </a:t>
                </a:r>
                <a:r>
                  <a:rPr lang="pt-BR" b="1" i="1" dirty="0"/>
                  <a:t>regressão</a:t>
                </a:r>
                <a:r>
                  <a:rPr lang="pt-BR" dirty="0"/>
                  <a:t> e </a:t>
                </a:r>
                <a:r>
                  <a:rPr lang="pt-BR" b="1" i="1" dirty="0"/>
                  <a:t>classificação</a:t>
                </a:r>
                <a:r>
                  <a:rPr lang="pt-BR" dirty="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 Exemplo: experiência vs. salário.</a:t>
                </a:r>
              </a:p>
              <a:p>
                <a:pPr lvl="1">
                  <a:spcBef>
                    <a:spcPts val="600"/>
                  </a:spcBef>
                  <a:buFont typeface="Wingdings" panose="05000000000000000000" pitchFamily="2" charset="2"/>
                  <a:buChar char="§"/>
                </a:pPr>
                <a:r>
                  <a:rPr lang="pt-BR" b="1" dirty="0"/>
                  <a:t>Classificação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conjunto finito de classes. Exemplo: filtro de spam.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7962901" cy="5032375"/>
              </a:xfrm>
              <a:blipFill rotWithShape="0">
                <a:blip r:embed="rId5"/>
                <a:stretch>
                  <a:fillRect l="-1148" t="-3027" r="-1989" b="-157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p:cNvSpPr txBox="1"/>
              <p:nvPr/>
            </p:nvSpPr>
            <p:spPr>
              <a:xfrm>
                <a:off x="10870163" y="3708851"/>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6" name="CaixaDeTexto 5"/>
              <p:cNvSpPr txBox="1">
                <a:spLocks noRot="1" noChangeAspect="1" noMove="1" noResize="1" noEditPoints="1" noAdjustHandles="1" noChangeArrowheads="1" noChangeShapeType="1" noTextEdit="1"/>
              </p:cNvSpPr>
              <p:nvPr/>
            </p:nvSpPr>
            <p:spPr>
              <a:xfrm>
                <a:off x="10870163" y="3708851"/>
                <a:ext cx="241041" cy="276999"/>
              </a:xfrm>
              <a:prstGeom prst="rect">
                <a:avLst/>
              </a:prstGeom>
              <a:blipFill rotWithShape="0">
                <a:blip r:embed="rId6"/>
                <a:stretch>
                  <a:fillRect r="-55000" b="-65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p:cNvSpPr txBox="1"/>
              <p:nvPr/>
            </p:nvSpPr>
            <p:spPr>
              <a:xfrm>
                <a:off x="9801501" y="2039459"/>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9801501" y="2039459"/>
                <a:ext cx="1222615" cy="276999"/>
              </a:xfrm>
              <a:prstGeom prst="rect">
                <a:avLst/>
              </a:prstGeom>
              <a:blipFill rotWithShape="0">
                <a:blip r:embed="rId7"/>
                <a:stretch>
                  <a:fillRect b="-444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rot="16200000">
                <a:off x="8745897" y="2529811"/>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8" name="CaixaDeTexto 7"/>
              <p:cNvSpPr txBox="1">
                <a:spLocks noRot="1" noChangeAspect="1" noMove="1" noResize="1" noEditPoints="1" noAdjustHandles="1" noChangeArrowheads="1" noChangeShapeType="1" noTextEdit="1"/>
              </p:cNvSpPr>
              <p:nvPr/>
            </p:nvSpPr>
            <p:spPr>
              <a:xfrm rot="16200000">
                <a:off x="8745897" y="2529811"/>
                <a:ext cx="241041" cy="276999"/>
              </a:xfrm>
              <a:prstGeom prst="rect">
                <a:avLst/>
              </a:prstGeom>
              <a:blipFill rotWithShape="0">
                <a:blip r:embed="rId8"/>
                <a:stretch>
                  <a:fillRect t="-58974" r="-8889"/>
                </a:stretch>
              </a:blipFill>
            </p:spPr>
            <p:txBody>
              <a:bodyPr/>
              <a:lstStyle/>
              <a:p>
                <a:r>
                  <a:rPr lang="pt-BR">
                    <a:noFill/>
                  </a:rPr>
                  <a:t> </a:t>
                </a:r>
              </a:p>
            </p:txBody>
          </p:sp>
        </mc:Fallback>
      </mc:AlternateContent>
      <p:sp>
        <p:nvSpPr>
          <p:cNvPr id="9" name="Forma livre 8"/>
          <p:cNvSpPr/>
          <p:nvPr/>
        </p:nvSpPr>
        <p:spPr>
          <a:xfrm>
            <a:off x="10898155" y="2183363"/>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0" name="CaixaDeTexto 9"/>
              <p:cNvSpPr txBox="1"/>
              <p:nvPr/>
            </p:nvSpPr>
            <p:spPr>
              <a:xfrm>
                <a:off x="8563403" y="5554682"/>
                <a:ext cx="3698810"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p:cNvSpPr txBox="1">
                <a:spLocks noRot="1" noChangeAspect="1" noMove="1" noResize="1" noEditPoints="1" noAdjustHandles="1" noChangeArrowheads="1" noChangeShapeType="1" noTextEdit="1"/>
              </p:cNvSpPr>
              <p:nvPr/>
            </p:nvSpPr>
            <p:spPr>
              <a:xfrm>
                <a:off x="8563403" y="5554682"/>
                <a:ext cx="3698810" cy="492443"/>
              </a:xfrm>
              <a:prstGeom prst="rect">
                <a:avLst/>
              </a:prstGeom>
              <a:blipFill rotWithShape="0">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2037902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E0262E2-3A0F-4805-BCCB-6745237D1574}"/>
                  </a:ext>
                </a:extLst>
              </p:cNvPr>
              <p:cNvSpPr>
                <a:spLocks noGrp="1"/>
              </p:cNvSpPr>
              <p:nvPr>
                <p:ph idx="1"/>
              </p:nvPr>
            </p:nvSpPr>
            <p:spPr>
              <a:xfrm>
                <a:off x="838199" y="1634258"/>
                <a:ext cx="11238969" cy="3107681"/>
              </a:xfrm>
            </p:spPr>
            <p:txBody>
              <a:bodyPr vert="horz" lIns="91440" tIns="45720" rIns="91440" bIns="45720" rtlCol="0" anchor="t">
                <a:normAutofit lnSpcReduction="10000"/>
              </a:bodyPr>
              <a:lstStyle/>
              <a:p>
                <a:r>
                  <a:rPr lang="pt-BR" dirty="0"/>
                  <a:t>Neste tipo de aprendizado, os algoritmos não têm acesso às saídas esperadas, </a:t>
                </a:r>
                <a14:m>
                  <m:oMath xmlns:m="http://schemas.openxmlformats.org/officeDocument/2006/math">
                    <m:r>
                      <a:rPr lang="pt-BR" i="1">
                        <a:latin typeface="Cambria Math" panose="02040503050406030204" pitchFamily="18" charset="0"/>
                      </a:rPr>
                      <m:t>𝑦</m:t>
                    </m:r>
                  </m:oMath>
                </a14:m>
                <a:r>
                  <a:rPr lang="pt-BR" dirty="0">
                    <a:cs typeface="Calibri"/>
                  </a:rPr>
                  <a:t>. Eles só conhecem os atributos, </a:t>
                </a:r>
                <a14:m>
                  <m:oMath xmlns:m="http://schemas.openxmlformats.org/officeDocument/2006/math">
                    <m:r>
                      <a:rPr lang="pt-BR" b="1" i="1">
                        <a:latin typeface="Cambria Math" panose="02040503050406030204" pitchFamily="18" charset="0"/>
                      </a:rPr>
                      <m:t>𝒙</m:t>
                    </m:r>
                  </m:oMath>
                </a14:m>
                <a:r>
                  <a:rPr lang="pt-BR" dirty="0">
                    <a:cs typeface="Calibri"/>
                  </a:rPr>
                  <a:t>.</a:t>
                </a:r>
                <a:endParaRPr lang="pt-BR" dirty="0"/>
              </a:p>
              <a:p>
                <a:r>
                  <a:rPr lang="pt-BR" b="1" dirty="0"/>
                  <a:t>Objetivo</a:t>
                </a:r>
                <a:r>
                  <a:rPr lang="pt-BR" dirty="0"/>
                  <a:t>: os algoritmos devem </a:t>
                </a:r>
                <a:r>
                  <a:rPr lang="pt-BR" b="1" i="1" dirty="0"/>
                  <a:t>aprender/descobrir</a:t>
                </a:r>
                <a:r>
                  <a:rPr lang="pt-BR" dirty="0"/>
                  <a:t> padrões, muitas vezes ocultos, presentes nos dados se baseando apenas, por exemplo, na similaridade entre os </a:t>
                </a:r>
                <a:r>
                  <a:rPr lang="pt-BR" b="1" i="1" dirty="0"/>
                  <a:t>atributos</a:t>
                </a:r>
                <a:r>
                  <a:rPr lang="pt-BR" dirty="0"/>
                  <a:t>,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ou seja, </a:t>
                </a:r>
                <a:r>
                  <a:rPr lang="pt-BR" b="1" i="1" dirty="0"/>
                  <a:t>sem a presença de rótulos</a:t>
                </a:r>
                <a:r>
                  <a:rPr lang="pt-BR" dirty="0"/>
                  <a:t>.</a:t>
                </a:r>
              </a:p>
              <a:p>
                <a:r>
                  <a:rPr lang="pt-BR" dirty="0"/>
                  <a:t>Os algoritmos tratam problemas de clusterização, redução de dimensionalidade, detecção de anomalias (</a:t>
                </a:r>
                <a:r>
                  <a:rPr lang="pt-BR" i="1" dirty="0"/>
                  <a:t>outliers</a:t>
                </a:r>
                <a:r>
                  <a:rPr lang="pt-BR" dirty="0"/>
                  <a:t>) e aprendizado de regras de associação.</a:t>
                </a:r>
                <a:endParaRPr lang="pt-BR" dirty="0">
                  <a:cs typeface="Calibri"/>
                </a:endParaRPr>
              </a:p>
            </p:txBody>
          </p:sp>
        </mc:Choice>
        <mc:Fallback xmlns="">
          <p:sp>
            <p:nvSpPr>
              <p:cNvPr id="3" name="Espaço Reservado para Conteúdo 2">
                <a:extLst>
                  <a:ext uri="{FF2B5EF4-FFF2-40B4-BE49-F238E27FC236}">
                    <a16:creationId xmlns:a16="http://schemas.microsoft.com/office/drawing/2014/main" xmlns="" xmlns:a14="http://schemas.microsoft.com/office/drawing/2010/main" id="{5E0262E2-3A0F-4805-BCCB-6745237D1574}"/>
                  </a:ext>
                </a:extLst>
              </p:cNvPr>
              <p:cNvSpPr>
                <a:spLocks noGrp="1" noRot="1" noChangeAspect="1" noMove="1" noResize="1" noEditPoints="1" noAdjustHandles="1" noChangeArrowheads="1" noChangeShapeType="1" noTextEdit="1"/>
              </p:cNvSpPr>
              <p:nvPr>
                <p:ph idx="1"/>
              </p:nvPr>
            </p:nvSpPr>
            <p:spPr>
              <a:xfrm>
                <a:off x="838199" y="1634258"/>
                <a:ext cx="11238969" cy="3107681"/>
              </a:xfrm>
              <a:blipFill rotWithShape="0">
                <a:blip r:embed="rId3"/>
                <a:stretch>
                  <a:fillRect l="-922" t="-4314" r="-217" b="-4902"/>
                </a:stretch>
              </a:blipFill>
            </p:spPr>
            <p:txBody>
              <a:bodyPr/>
              <a:lstStyle/>
              <a:p>
                <a:r>
                  <a:rPr lang="en-US">
                    <a:noFill/>
                  </a:rPr>
                  <a:t> </a:t>
                </a:r>
              </a:p>
            </p:txBody>
          </p:sp>
        </mc:Fallback>
      </mc:AlternateContent>
      <p:pic>
        <p:nvPicPr>
          <p:cNvPr id="3074" name="Picture 2" descr="https://www.ecloudvalley.com/wp-content/uploads/2019/09/Unsupervised-learning.png">
            <a:extLst>
              <a:ext uri="{FF2B5EF4-FFF2-40B4-BE49-F238E27FC236}">
                <a16:creationId xmlns:a16="http://schemas.microsoft.com/office/drawing/2014/main" id="{E1E9C2D9-93F7-4EA6-9C7E-D658C245274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67" t="10299" r="3988" b="11337"/>
          <a:stretch/>
        </p:blipFill>
        <p:spPr bwMode="auto">
          <a:xfrm>
            <a:off x="266333" y="5117972"/>
            <a:ext cx="310935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lideplayer.com/slide/13055479/79/images/6/Data+Compression+Reduce+data+from+3D+to+2D+Andrew+Ng.jpg">
            <a:extLst>
              <a:ext uri="{FF2B5EF4-FFF2-40B4-BE49-F238E27FC236}">
                <a16:creationId xmlns:a16="http://schemas.microsoft.com/office/drawing/2014/main" id="{F20F10B0-B790-4630-9FD0-F82B2B0DFA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627" t="15017" r="3654" b="20689"/>
          <a:stretch/>
        </p:blipFill>
        <p:spPr bwMode="auto">
          <a:xfrm>
            <a:off x="3665154" y="5117972"/>
            <a:ext cx="2878130" cy="1633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utlier ">
            <a:extLst>
              <a:ext uri="{FF2B5EF4-FFF2-40B4-BE49-F238E27FC236}">
                <a16:creationId xmlns:a16="http://schemas.microsoft.com/office/drawing/2014/main" id="{5E7788A9-1556-48E2-A68C-C98CBCD57CE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56" t="22250" r="68329" b="19394"/>
          <a:stretch/>
        </p:blipFill>
        <p:spPr bwMode="auto">
          <a:xfrm>
            <a:off x="7060019" y="5018132"/>
            <a:ext cx="1977429" cy="17492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sers.telenet.be/martialluyts/img/basket.jpg">
            <a:extLst>
              <a:ext uri="{FF2B5EF4-FFF2-40B4-BE49-F238E27FC236}">
                <a16:creationId xmlns:a16="http://schemas.microsoft.com/office/drawing/2014/main" id="{91C7F0A4-66BC-4E4C-B7C9-061F6072724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900" t="10088" r="6191" b="6016"/>
          <a:stretch/>
        </p:blipFill>
        <p:spPr bwMode="auto">
          <a:xfrm>
            <a:off x="9399306" y="4933306"/>
            <a:ext cx="2566312" cy="18151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961997" y="4721350"/>
            <a:ext cx="2415085" cy="369332"/>
          </a:xfrm>
          <a:prstGeom prst="rect">
            <a:avLst/>
          </a:prstGeom>
        </p:spPr>
        <p:txBody>
          <a:bodyPr wrap="none">
            <a:spAutoFit/>
          </a:bodyPr>
          <a:lstStyle/>
          <a:p>
            <a:r>
              <a:rPr lang="pt-BR" b="1" dirty="0"/>
              <a:t>Detecção de Anomalias</a:t>
            </a:r>
            <a:endParaRPr lang="pt-BR" dirty="0"/>
          </a:p>
        </p:txBody>
      </p:sp>
      <p:sp>
        <p:nvSpPr>
          <p:cNvPr id="5" name="Rectangle 4"/>
          <p:cNvSpPr/>
          <p:nvPr/>
        </p:nvSpPr>
        <p:spPr>
          <a:xfrm>
            <a:off x="3694221" y="4688672"/>
            <a:ext cx="3052502" cy="369332"/>
          </a:xfrm>
          <a:prstGeom prst="rect">
            <a:avLst/>
          </a:prstGeom>
        </p:spPr>
        <p:txBody>
          <a:bodyPr wrap="none">
            <a:spAutoFit/>
          </a:bodyPr>
          <a:lstStyle/>
          <a:p>
            <a:r>
              <a:rPr lang="pt-BR" b="1" dirty="0"/>
              <a:t>Redução de dimensionalidade</a:t>
            </a:r>
            <a:endParaRPr lang="pt-BR" dirty="0"/>
          </a:p>
        </p:txBody>
      </p:sp>
      <p:sp>
        <p:nvSpPr>
          <p:cNvPr id="6" name="Rectangle 5"/>
          <p:cNvSpPr/>
          <p:nvPr/>
        </p:nvSpPr>
        <p:spPr>
          <a:xfrm>
            <a:off x="1101132" y="4748640"/>
            <a:ext cx="1492653" cy="369332"/>
          </a:xfrm>
          <a:prstGeom prst="rect">
            <a:avLst/>
          </a:prstGeom>
        </p:spPr>
        <p:txBody>
          <a:bodyPr wrap="none">
            <a:spAutoFit/>
          </a:bodyPr>
          <a:lstStyle/>
          <a:p>
            <a:r>
              <a:rPr lang="pt-BR" b="1" dirty="0"/>
              <a:t>Clusterização</a:t>
            </a:r>
            <a:endParaRPr lang="pt-BR" dirty="0"/>
          </a:p>
        </p:txBody>
      </p:sp>
      <p:sp>
        <p:nvSpPr>
          <p:cNvPr id="7" name="Rectangle 6"/>
          <p:cNvSpPr/>
          <p:nvPr/>
        </p:nvSpPr>
        <p:spPr>
          <a:xfrm>
            <a:off x="9592356" y="4530640"/>
            <a:ext cx="2180212" cy="369332"/>
          </a:xfrm>
          <a:prstGeom prst="rect">
            <a:avLst/>
          </a:prstGeom>
        </p:spPr>
        <p:txBody>
          <a:bodyPr wrap="none">
            <a:spAutoFit/>
          </a:bodyPr>
          <a:lstStyle/>
          <a:p>
            <a:r>
              <a:rPr lang="pt-BR" b="1" dirty="0">
                <a:cs typeface="Calibri"/>
              </a:rPr>
              <a:t>Regras de associação</a:t>
            </a:r>
            <a:endParaRPr lang="pt-BR" dirty="0"/>
          </a:p>
        </p:txBody>
      </p:sp>
    </p:spTree>
    <p:extLst>
      <p:ext uri="{BB962C8B-B14F-4D97-AF65-F5344CB8AC3E}">
        <p14:creationId xmlns:p14="http://schemas.microsoft.com/office/powerpoint/2010/main" val="2743820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838199" y="1825623"/>
            <a:ext cx="11189678" cy="4022517"/>
          </a:xfrm>
        </p:spPr>
        <p:txBody>
          <a:bodyPr>
            <a:normAutofit fontScale="92500" lnSpcReduction="10000"/>
          </a:bodyPr>
          <a:lstStyle/>
          <a:p>
            <a:r>
              <a:rPr lang="pt-BR" dirty="0"/>
              <a:t>Neste tipo de aprendizado, os algoritmos têm acesso a exemplos de treinamento com e sem rótulos.</a:t>
            </a:r>
          </a:p>
          <a:p>
            <a:r>
              <a:rPr lang="pt-BR" dirty="0"/>
              <a:t>Geralmente envolve uma </a:t>
            </a:r>
            <a:r>
              <a:rPr lang="pt-BR" b="1" i="1" dirty="0"/>
              <a:t>pequena quantidade de dados </a:t>
            </a:r>
            <a:r>
              <a:rPr lang="pt-BR" dirty="0"/>
              <a:t>rotulados e uma </a:t>
            </a:r>
            <a:r>
              <a:rPr lang="pt-BR" b="1" i="1" dirty="0"/>
              <a:t>grande quantidade de dados não-rotulados</a:t>
            </a:r>
            <a:r>
              <a:rPr lang="pt-BR" dirty="0"/>
              <a:t>.</a:t>
            </a:r>
          </a:p>
          <a:p>
            <a:r>
              <a:rPr lang="pt-BR" dirty="0"/>
              <a:t>É de grande ajuda em casos onde se ter uma grande quantidade de dados rotulados é muito demorado, caro ou complexo.</a:t>
            </a:r>
          </a:p>
          <a:p>
            <a:r>
              <a:rPr lang="pt-BR" dirty="0"/>
              <a:t>Algoritmos de aprendizagem semi-supervisionada são o resultado da combinação de algoritmos supervisionados e não-supervisionados.</a:t>
            </a:r>
          </a:p>
          <a:p>
            <a:r>
              <a:rPr lang="pt-BR" dirty="0"/>
              <a:t>Uma maneira de realizar aprendizado semi-supervisionado é combinar, por exemplo, algoritmos de </a:t>
            </a:r>
            <a:r>
              <a:rPr lang="pt-BR" b="1" i="1" dirty="0"/>
              <a:t>clusterização </a:t>
            </a:r>
            <a:r>
              <a:rPr lang="pt-BR" dirty="0"/>
              <a:t>e </a:t>
            </a:r>
            <a:r>
              <a:rPr lang="pt-BR" b="1" i="1" dirty="0"/>
              <a:t>classificação</a:t>
            </a:r>
            <a:r>
              <a:rPr lang="pt-BR" dirty="0"/>
              <a:t>.</a:t>
            </a:r>
            <a:endParaRPr lang="pt-BR" b="1" i="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149" y="5570525"/>
            <a:ext cx="4988963" cy="1287475"/>
          </a:xfrm>
          <a:prstGeom prst="rect">
            <a:avLst/>
          </a:prstGeom>
        </p:spPr>
      </p:pic>
    </p:spTree>
    <p:extLst>
      <p:ext uri="{BB962C8B-B14F-4D97-AF65-F5344CB8AC3E}">
        <p14:creationId xmlns:p14="http://schemas.microsoft.com/office/powerpoint/2010/main" val="3458181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838199" y="1856934"/>
            <a:ext cx="11049529" cy="5001065"/>
          </a:xfrm>
        </p:spPr>
        <p:txBody>
          <a:bodyPr>
            <a:normAutofit fontScale="92500" lnSpcReduction="20000"/>
          </a:bodyPr>
          <a:lstStyle/>
          <a:p>
            <a:r>
              <a:rPr lang="pt-BR" dirty="0"/>
              <a:t>Abordagem de aprendizado totalmente diferente das anteriores, pois </a:t>
            </a:r>
            <a:r>
              <a:rPr lang="pt-BR" b="1" i="1" dirty="0"/>
              <a:t>não temos exemplos de treinamento</a:t>
            </a:r>
            <a:r>
              <a:rPr lang="pt-BR" dirty="0"/>
              <a:t>, sejam eles rotulados ou não.</a:t>
            </a:r>
          </a:p>
          <a:p>
            <a:pPr marL="171450" indent="-171450"/>
            <a:r>
              <a:rPr lang="pt-BR" dirty="0"/>
              <a:t>O algoritmo de aprendizado por reforço, chamado de </a:t>
            </a:r>
            <a:r>
              <a:rPr lang="pt-BR" b="1" i="1" dirty="0"/>
              <a:t>agente</a:t>
            </a:r>
            <a:r>
              <a:rPr lang="pt-BR" dirty="0"/>
              <a:t> nesse contexto, aprende como se comportar em um </a:t>
            </a:r>
            <a:r>
              <a:rPr lang="pt-BR" b="1" i="1" dirty="0"/>
              <a:t>ambiente</a:t>
            </a:r>
            <a:r>
              <a:rPr lang="pt-BR" dirty="0"/>
              <a:t> através de interações do tipo </a:t>
            </a:r>
            <a:r>
              <a:rPr lang="pt-BR" b="1" i="1" dirty="0"/>
              <a:t>tentativa e erro</a:t>
            </a:r>
            <a:r>
              <a:rPr lang="pt-BR" dirty="0"/>
              <a:t>.</a:t>
            </a:r>
          </a:p>
          <a:p>
            <a:r>
              <a:rPr lang="pt-BR" dirty="0"/>
              <a:t>O </a:t>
            </a:r>
            <a:r>
              <a:rPr lang="pt-BR" b="1" i="1" dirty="0"/>
              <a:t>agente</a:t>
            </a:r>
            <a:r>
              <a:rPr lang="pt-BR" dirty="0"/>
              <a:t> observa o </a:t>
            </a:r>
            <a:r>
              <a:rPr lang="pt-BR" b="1" i="1" dirty="0"/>
              <a:t>estado</a:t>
            </a:r>
            <a:r>
              <a:rPr lang="pt-BR" dirty="0"/>
              <a:t> do </a:t>
            </a:r>
            <a:r>
              <a:rPr lang="pt-BR" b="1" i="1" dirty="0"/>
              <a:t>ambiente</a:t>
            </a:r>
            <a:r>
              <a:rPr lang="pt-BR" dirty="0"/>
              <a:t>, seleciona e executa uma </a:t>
            </a:r>
            <a:r>
              <a:rPr lang="pt-BR" b="1" i="1" dirty="0"/>
              <a:t>ação </a:t>
            </a:r>
            <a:r>
              <a:rPr lang="pt-BR" dirty="0"/>
              <a:t>e recebe uma </a:t>
            </a:r>
            <a:r>
              <a:rPr lang="pt-BR" b="1" i="1" dirty="0"/>
              <a:t>recompensa </a:t>
            </a:r>
            <a:r>
              <a:rPr lang="pt-BR" dirty="0"/>
              <a:t>(ou </a:t>
            </a:r>
            <a:r>
              <a:rPr lang="pt-BR" b="1" i="1" dirty="0"/>
              <a:t>reforço +/-</a:t>
            </a:r>
            <a:r>
              <a:rPr lang="pt-BR" dirty="0"/>
              <a:t>) em consequência da </a:t>
            </a:r>
            <a:r>
              <a:rPr lang="pt-BR" b="1" i="1" dirty="0"/>
              <a:t>ação</a:t>
            </a:r>
            <a:r>
              <a:rPr lang="pt-BR" dirty="0"/>
              <a:t> tomada.</a:t>
            </a:r>
          </a:p>
          <a:p>
            <a:r>
              <a:rPr lang="pt-BR" dirty="0"/>
              <a:t>Seguindo estes passos, o agente aprende por si só qual a melhor </a:t>
            </a:r>
            <a:r>
              <a:rPr lang="pt-BR" b="1" i="1" dirty="0"/>
              <a:t>estratégia</a:t>
            </a:r>
            <a:r>
              <a:rPr lang="pt-BR" dirty="0"/>
              <a:t>, chamada de </a:t>
            </a:r>
            <a:r>
              <a:rPr lang="pt-BR" b="1" i="1" dirty="0"/>
              <a:t>política</a:t>
            </a:r>
            <a:r>
              <a:rPr lang="pt-BR" dirty="0"/>
              <a:t>, para obter a maior recompensa possível ao longo do tempo.</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o </a:t>
            </a:r>
            <a:r>
              <a:rPr lang="pt-BR" b="1" i="1" dirty="0"/>
              <a:t>ambiente</a:t>
            </a:r>
            <a:r>
              <a:rPr lang="pt-BR" dirty="0"/>
              <a:t> estiver em um determinado </a:t>
            </a:r>
            <a:r>
              <a:rPr lang="pt-BR" b="1" i="1" dirty="0"/>
              <a:t>estado</a:t>
            </a:r>
            <a:r>
              <a:rPr lang="pt-BR" dirty="0"/>
              <a:t>.</a:t>
            </a:r>
          </a:p>
          <a:p>
            <a:r>
              <a:rPr lang="pt-BR" dirty="0"/>
              <a:t>Portanto, a </a:t>
            </a:r>
            <a:r>
              <a:rPr lang="pt-BR" b="1" i="1" dirty="0"/>
              <a:t>política</a:t>
            </a:r>
            <a:r>
              <a:rPr lang="pt-BR" dirty="0"/>
              <a:t> é uma </a:t>
            </a:r>
            <a:r>
              <a:rPr lang="pt-BR" b="1" i="1" dirty="0"/>
              <a:t>função</a:t>
            </a:r>
            <a:r>
              <a:rPr lang="pt-BR" dirty="0"/>
              <a:t> que mapeia os </a:t>
            </a:r>
            <a:r>
              <a:rPr lang="pt-BR" b="1" i="1" dirty="0"/>
              <a:t>estados</a:t>
            </a:r>
            <a:r>
              <a:rPr lang="pt-BR" dirty="0"/>
              <a:t> do </a:t>
            </a:r>
            <a:r>
              <a:rPr lang="pt-BR" b="1" i="1" dirty="0"/>
              <a:t>ambiente</a:t>
            </a:r>
            <a:r>
              <a:rPr lang="pt-BR" dirty="0"/>
              <a:t> em </a:t>
            </a:r>
            <a:r>
              <a:rPr lang="pt-BR" b="1" i="1" dirty="0"/>
              <a:t>ações</a:t>
            </a:r>
            <a:r>
              <a:rPr lang="pt-BR" dirty="0"/>
              <a:t> que o </a:t>
            </a:r>
            <a:r>
              <a:rPr lang="pt-BR" b="1" i="1" dirty="0"/>
              <a:t>agente</a:t>
            </a:r>
            <a:r>
              <a:rPr lang="pt-BR" dirty="0"/>
              <a:t> deve tomar.</a:t>
            </a:r>
          </a:p>
        </p:txBody>
      </p:sp>
      <p:pic>
        <p:nvPicPr>
          <p:cNvPr id="8" name="Picture 4"/>
          <p:cNvPicPr>
            <a:picLocks noChangeAspect="1"/>
          </p:cNvPicPr>
          <p:nvPr/>
        </p:nvPicPr>
        <p:blipFill rotWithShape="1">
          <a:blip r:embed="rId3"/>
          <a:srcRect l="29126" t="5625" r="5293" b="7416"/>
          <a:stretch/>
        </p:blipFill>
        <p:spPr>
          <a:xfrm>
            <a:off x="6682154" y="26296"/>
            <a:ext cx="2321697" cy="1762140"/>
          </a:xfrm>
          <a:prstGeom prst="rect">
            <a:avLst/>
          </a:prstGeom>
        </p:spPr>
      </p:pic>
      <p:pic>
        <p:nvPicPr>
          <p:cNvPr id="9" name="Picture 2" descr="Three Things to Know About Reinforcement Learning"/>
          <p:cNvPicPr>
            <a:picLocks noChangeAspect="1" noChangeArrowheads="1"/>
          </p:cNvPicPr>
          <p:nvPr/>
        </p:nvPicPr>
        <p:blipFill rotWithShape="1">
          <a:blip r:embed="rId4">
            <a:extLst>
              <a:ext uri="{28A0092B-C50C-407E-A947-70E740481C1C}">
                <a14:useLocalDpi xmlns:a14="http://schemas.microsoft.com/office/drawing/2010/main" val="0"/>
              </a:ext>
            </a:extLst>
          </a:blip>
          <a:srcRect l="4336" t="1757" r="5362" b="1946"/>
          <a:stretch/>
        </p:blipFill>
        <p:spPr bwMode="auto">
          <a:xfrm>
            <a:off x="9340948" y="143707"/>
            <a:ext cx="2658793" cy="1425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07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838201" y="1825624"/>
            <a:ext cx="10938468" cy="5032375"/>
          </a:xfrm>
        </p:spPr>
        <p:txBody>
          <a:bodyPr>
            <a:normAutofit fontScale="92500" lnSpcReduction="20000"/>
          </a:bodyPr>
          <a:lstStyle/>
          <a:p>
            <a:pPr algn="just"/>
            <a:r>
              <a:rPr lang="pt-BR" dirty="0"/>
              <a:t>Uma </a:t>
            </a:r>
            <a:r>
              <a:rPr lang="pt-BR" b="1" i="1" dirty="0" err="1"/>
              <a:t>metaheurística</a:t>
            </a:r>
            <a:r>
              <a:rPr lang="pt-BR" dirty="0"/>
              <a:t> é um algoritmo usado para encontrar soluções de </a:t>
            </a:r>
            <a:r>
              <a:rPr lang="pt-BR" b="1" i="1" dirty="0"/>
              <a:t>forma rápida</a:t>
            </a:r>
            <a:r>
              <a:rPr lang="pt-BR" dirty="0"/>
              <a:t> e </a:t>
            </a:r>
            <a:r>
              <a:rPr lang="pt-BR" b="1" i="1" dirty="0"/>
              <a:t>genérica</a:t>
            </a:r>
            <a:r>
              <a:rPr lang="pt-BR" dirty="0"/>
              <a:t>, mas muitas vezes </a:t>
            </a:r>
            <a:r>
              <a:rPr lang="pt-BR" b="1" i="1" dirty="0"/>
              <a:t>sub-ótimas</a:t>
            </a:r>
            <a:r>
              <a:rPr lang="pt-BR" dirty="0"/>
              <a:t>, para </a:t>
            </a:r>
            <a:r>
              <a:rPr lang="pt-BR" b="1" i="1" dirty="0"/>
              <a:t>problemas</a:t>
            </a:r>
            <a:r>
              <a:rPr lang="pt-BR" dirty="0"/>
              <a:t> </a:t>
            </a:r>
            <a:r>
              <a:rPr lang="pt-BR" b="1" i="1" dirty="0"/>
              <a:t>complexos de otimização.</a:t>
            </a:r>
            <a:endParaRPr lang="pt-BR" dirty="0"/>
          </a:p>
          <a:p>
            <a:pPr algn="just"/>
            <a:r>
              <a:rPr lang="pt-BR" dirty="0" err="1"/>
              <a:t>Metaheurísticas</a:t>
            </a:r>
            <a:r>
              <a:rPr lang="pt-BR" dirty="0"/>
              <a:t> são geralmente aplicadas a problemas para os quais </a:t>
            </a:r>
            <a:r>
              <a:rPr lang="pt-BR" b="1" i="1" dirty="0"/>
              <a:t>não se conhece um algoritmo eficiente </a:t>
            </a:r>
            <a:r>
              <a:rPr lang="pt-BR" dirty="0"/>
              <a:t>ou </a:t>
            </a:r>
            <a:r>
              <a:rPr lang="pt-BR" b="1" i="1" dirty="0"/>
              <a:t>não se tem uma solução conhecida</a:t>
            </a:r>
            <a:r>
              <a:rPr lang="pt-BR" dirty="0"/>
              <a:t>.</a:t>
            </a:r>
          </a:p>
          <a:p>
            <a:pPr algn="just"/>
            <a:r>
              <a:rPr lang="pt-BR" dirty="0"/>
              <a:t>Características das </a:t>
            </a:r>
            <a:r>
              <a:rPr lang="pt-BR" dirty="0" err="1"/>
              <a:t>metaheurísticas</a:t>
            </a:r>
            <a:r>
              <a:rPr lang="pt-BR" dirty="0"/>
              <a:t>:</a:t>
            </a:r>
          </a:p>
          <a:p>
            <a:pPr lvl="1" algn="just">
              <a:buFont typeface="Wingdings" panose="05000000000000000000" pitchFamily="2" charset="2"/>
              <a:buChar char="§"/>
            </a:pPr>
            <a:r>
              <a:rPr lang="pt-BR" dirty="0"/>
              <a:t>não </a:t>
            </a:r>
            <a:r>
              <a:rPr lang="pt-BR" b="1" i="1" dirty="0"/>
              <a:t>garantem que uma solução ótima seja encontrada</a:t>
            </a:r>
            <a:r>
              <a:rPr lang="pt-BR" dirty="0"/>
              <a:t>, mas podem encontrar uma </a:t>
            </a:r>
            <a:r>
              <a:rPr lang="pt-BR" b="1" i="1" dirty="0"/>
              <a:t>solução suficientemente boa </a:t>
            </a:r>
            <a:r>
              <a:rPr lang="pt-BR" dirty="0"/>
              <a:t>(</a:t>
            </a:r>
            <a:r>
              <a:rPr lang="pt-BR" dirty="0" err="1"/>
              <a:t>sub-ótima</a:t>
            </a:r>
            <a:r>
              <a:rPr lang="pt-BR" dirty="0"/>
              <a:t>).</a:t>
            </a:r>
          </a:p>
          <a:p>
            <a:pPr lvl="1" algn="just">
              <a:buFont typeface="Wingdings" panose="05000000000000000000" pitchFamily="2" charset="2"/>
              <a:buChar char="§"/>
            </a:pPr>
            <a:r>
              <a:rPr lang="pt-BR" dirty="0"/>
              <a:t>são estratégias </a:t>
            </a:r>
            <a:r>
              <a:rPr lang="pt-BR" b="1" i="1" dirty="0"/>
              <a:t>que orientam o processo de busca através do espaço de soluções</a:t>
            </a:r>
            <a:r>
              <a:rPr lang="pt-BR" dirty="0"/>
              <a:t>.</a:t>
            </a:r>
          </a:p>
          <a:p>
            <a:pPr lvl="1" algn="just">
              <a:buFont typeface="Wingdings" panose="05000000000000000000" pitchFamily="2" charset="2"/>
              <a:buChar char="§"/>
            </a:pPr>
            <a:r>
              <a:rPr lang="pt-BR" dirty="0"/>
              <a:t>não são específicas do problema, ou seja, </a:t>
            </a:r>
            <a:r>
              <a:rPr lang="pt-BR" b="1" i="1" dirty="0"/>
              <a:t>são genéricas</a:t>
            </a:r>
            <a:r>
              <a:rPr lang="pt-BR" dirty="0"/>
              <a:t>.</a:t>
            </a:r>
          </a:p>
          <a:p>
            <a:pPr lvl="1" algn="just">
              <a:buFont typeface="Wingdings" panose="05000000000000000000" pitchFamily="2" charset="2"/>
              <a:buChar char="§"/>
            </a:pPr>
            <a:r>
              <a:rPr lang="pt-BR" dirty="0"/>
              <a:t>funcionam bem mesmo em dispositivos com </a:t>
            </a:r>
            <a:r>
              <a:rPr lang="pt-BR" b="1" i="1" dirty="0"/>
              <a:t>capacidade computacional limitada</a:t>
            </a:r>
            <a:r>
              <a:rPr lang="pt-BR" dirty="0"/>
              <a:t> (e.g., dispositivos </a:t>
            </a:r>
            <a:r>
              <a:rPr lang="pt-BR" dirty="0" err="1"/>
              <a:t>IoT</a:t>
            </a:r>
            <a:r>
              <a:rPr lang="pt-BR" dirty="0"/>
              <a:t>).</a:t>
            </a:r>
          </a:p>
          <a:p>
            <a:pPr algn="just"/>
            <a:r>
              <a:rPr lang="pt-BR" dirty="0"/>
              <a:t>São algoritmos inspirados pelo </a:t>
            </a:r>
            <a:r>
              <a:rPr lang="pt-BR" b="1" i="1" dirty="0"/>
              <a:t>processo de seleção natural </a:t>
            </a:r>
            <a:r>
              <a:rPr lang="pt-BR" dirty="0"/>
              <a:t>(e.g., algoritmo genético) ou no </a:t>
            </a:r>
            <a:r>
              <a:rPr lang="pt-BR" b="1" i="1" dirty="0"/>
              <a:t>comportamento de grupos de animais </a:t>
            </a:r>
            <a:r>
              <a:rPr lang="pt-BR" dirty="0"/>
              <a:t>(e.g., algoritmo de otimização da colônia de formigas).</a:t>
            </a:r>
          </a:p>
        </p:txBody>
      </p:sp>
    </p:spTree>
    <p:extLst>
      <p:ext uri="{BB962C8B-B14F-4D97-AF65-F5344CB8AC3E}">
        <p14:creationId xmlns:p14="http://schemas.microsoft.com/office/powerpoint/2010/main" val="3670090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a:t>
            </a:r>
          </a:p>
        </p:txBody>
      </p:sp>
      <p:sp>
        <p:nvSpPr>
          <p:cNvPr id="3" name="Content Placeholder 2"/>
          <p:cNvSpPr>
            <a:spLocks noGrp="1"/>
          </p:cNvSpPr>
          <p:nvPr>
            <p:ph idx="1"/>
          </p:nvPr>
        </p:nvSpPr>
        <p:spPr>
          <a:xfrm>
            <a:off x="838198" y="1825624"/>
            <a:ext cx="7882055" cy="5032375"/>
          </a:xfrm>
        </p:spPr>
        <p:txBody>
          <a:bodyPr>
            <a:normAutofit fontScale="92500" lnSpcReduction="10000"/>
          </a:bodyPr>
          <a:lstStyle/>
          <a:p>
            <a:r>
              <a:rPr lang="pt-BR" dirty="0"/>
              <a:t>Durante o curso, usaremos </a:t>
            </a:r>
            <a:r>
              <a:rPr lang="pt-BR" b="1" i="1" dirty="0"/>
              <a:t>Python</a:t>
            </a:r>
            <a:r>
              <a:rPr lang="pt-BR" dirty="0"/>
              <a:t> como linguagem de programação.</a:t>
            </a:r>
          </a:p>
          <a:p>
            <a:pPr lvl="1">
              <a:buFont typeface="Wingdings" panose="05000000000000000000" pitchFamily="2" charset="2"/>
              <a:buChar char="§"/>
            </a:pPr>
            <a:r>
              <a:rPr lang="pt-BR" dirty="0"/>
              <a:t>Fácil de aprender, possui várias bibliotecas, é a linguagem mais utilizada em ML e é </a:t>
            </a:r>
            <a:r>
              <a:rPr lang="pt-BR" i="1" dirty="0"/>
              <a:t>open-source</a:t>
            </a:r>
            <a:r>
              <a:rPr lang="pt-BR" dirty="0"/>
              <a:t> e gratuita.</a:t>
            </a:r>
          </a:p>
          <a:p>
            <a:r>
              <a:rPr lang="pt-BR" dirty="0"/>
              <a:t>Utilizaremos </a:t>
            </a:r>
            <a:r>
              <a:rPr lang="pt-BR" b="1" i="1" dirty="0"/>
              <a:t>notebooks Jupyter</a:t>
            </a:r>
            <a:r>
              <a:rPr lang="pt-BR" dirty="0"/>
              <a:t> para execução de exemplos e resolução dos exercícios práticos.</a:t>
            </a:r>
          </a:p>
          <a:p>
            <a:pPr lvl="1">
              <a:buFont typeface="Wingdings" panose="05000000000000000000" pitchFamily="2" charset="2"/>
              <a:buChar char="§"/>
            </a:pPr>
            <a:r>
              <a:rPr lang="pt-BR" dirty="0"/>
              <a:t>Eles são </a:t>
            </a:r>
            <a:r>
              <a:rPr lang="pt-BR" b="1" i="1" dirty="0"/>
              <a:t>documentos virtuais </a:t>
            </a:r>
            <a:r>
              <a:rPr lang="pt-BR" dirty="0"/>
              <a:t>usados para desenvolver e documentar código. </a:t>
            </a:r>
          </a:p>
          <a:p>
            <a:pPr lvl="1">
              <a:buFont typeface="Wingdings" panose="05000000000000000000" pitchFamily="2" charset="2"/>
              <a:buChar char="§"/>
            </a:pPr>
            <a:r>
              <a:rPr lang="pt-BR" dirty="0"/>
              <a:t>Pode-se adicionar equações, gráficos e texto, além de código.</a:t>
            </a:r>
          </a:p>
          <a:p>
            <a:r>
              <a:rPr lang="pt-BR" dirty="0"/>
              <a:t>Para executá-los, utilizaremos o </a:t>
            </a:r>
            <a:r>
              <a:rPr lang="pt-BR" b="1" i="1" dirty="0"/>
              <a:t>Google Colaboratory </a:t>
            </a:r>
            <a:r>
              <a:rPr lang="pt-BR" dirty="0"/>
              <a:t>ou o </a:t>
            </a:r>
            <a:r>
              <a:rPr lang="pt-BR" b="1" i="1" dirty="0"/>
              <a:t>Binder</a:t>
            </a:r>
            <a:r>
              <a:rPr lang="pt-BR" dirty="0"/>
              <a:t>, que são ambientes computacionais interativos e gratuitos executados na nuvem.</a:t>
            </a:r>
          </a:p>
          <a:p>
            <a:r>
              <a:rPr lang="pt-BR" dirty="0"/>
              <a:t>Portanto, </a:t>
            </a:r>
            <a:r>
              <a:rPr lang="pt-BR" b="1" i="1" dirty="0"/>
              <a:t>vocês não precisam instalar nada</a:t>
            </a:r>
            <a:r>
              <a:rPr lang="pt-BR" dirty="0"/>
              <a:t>, apenas terem um navegador web e conexão com a internet.</a:t>
            </a:r>
          </a:p>
        </p:txBody>
      </p:sp>
      <p:grpSp>
        <p:nvGrpSpPr>
          <p:cNvPr id="8" name="Grupo 7"/>
          <p:cNvGrpSpPr/>
          <p:nvPr/>
        </p:nvGrpSpPr>
        <p:grpSpPr>
          <a:xfrm>
            <a:off x="8720252" y="2668036"/>
            <a:ext cx="3367669" cy="2093536"/>
            <a:chOff x="8279312" y="2668035"/>
            <a:chExt cx="3912688" cy="2267359"/>
          </a:xfrm>
        </p:grpSpPr>
        <p:pic>
          <p:nvPicPr>
            <p:cNvPr id="4" name="Picture 2" descr="Pyth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9312" y="2668035"/>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71" t="8603" r="3244" b="8448"/>
            <a:stretch/>
          </p:blipFill>
          <p:spPr bwMode="auto">
            <a:xfrm>
              <a:off x="9833367" y="2668035"/>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10382114" y="4315690"/>
              <a:ext cx="1608495" cy="6197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inde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0" t="32120" r="7574" b="30846"/>
            <a:stretch/>
          </p:blipFill>
          <p:spPr bwMode="auto">
            <a:xfrm>
              <a:off x="8279313" y="4494019"/>
              <a:ext cx="1900564" cy="44137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473246" y="2986811"/>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720183" y="4031145"/>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030211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Goolge</a:t>
            </a:r>
            <a:r>
              <a:rPr lang="en-US" dirty="0"/>
              <a:t> </a:t>
            </a:r>
            <a:r>
              <a:rPr lang="en-US" dirty="0" err="1"/>
              <a:t>Colaboratory</a:t>
            </a:r>
            <a:r>
              <a:rPr lang="en-US" dirty="0"/>
              <a:t> (</a:t>
            </a:r>
            <a:r>
              <a:rPr lang="en-US" dirty="0" err="1"/>
              <a:t>Colab</a:t>
            </a:r>
            <a:r>
              <a:rPr lang="en-US" dirty="0"/>
              <a:t>)</a:t>
            </a:r>
            <a:endParaRPr lang="pt-BR" dirty="0"/>
          </a:p>
        </p:txBody>
      </p:sp>
      <p:sp>
        <p:nvSpPr>
          <p:cNvPr id="5" name="Content Placeholder 2"/>
          <p:cNvSpPr>
            <a:spLocks noGrp="1"/>
          </p:cNvSpPr>
          <p:nvPr>
            <p:ph idx="1"/>
          </p:nvPr>
        </p:nvSpPr>
        <p:spPr>
          <a:xfrm>
            <a:off x="838200" y="2249486"/>
            <a:ext cx="11158181" cy="4608513"/>
          </a:xfrm>
        </p:spPr>
        <p:txBody>
          <a:bodyPr>
            <a:normAutofit fontScale="92500" lnSpcReduction="10000"/>
          </a:bodyPr>
          <a:lstStyle/>
          <a:p>
            <a:r>
              <a:rPr lang="pt-BR" b="1" dirty="0"/>
              <a:t>Colab</a:t>
            </a:r>
            <a:r>
              <a:rPr lang="pt-BR" dirty="0"/>
              <a:t>: aplicação web gratuita que permite a criação e edição de </a:t>
            </a:r>
            <a:r>
              <a:rPr lang="pt-BR" b="1" i="1" dirty="0"/>
              <a:t>notebooks </a:t>
            </a:r>
            <a:r>
              <a:rPr lang="pt-BR" b="1" i="1" dirty="0" err="1"/>
              <a:t>Jupyter</a:t>
            </a:r>
            <a:r>
              <a:rPr lang="pt-BR" b="1" i="1" dirty="0"/>
              <a:t> </a:t>
            </a:r>
            <a:r>
              <a:rPr lang="pt-BR" dirty="0"/>
              <a:t>em navegadores web.</a:t>
            </a:r>
          </a:p>
          <a:p>
            <a:r>
              <a:rPr lang="pt-BR" dirty="0"/>
              <a:t>É um produto da Google.</a:t>
            </a:r>
          </a:p>
          <a:p>
            <a:r>
              <a:rPr lang="pt-BR" dirty="0"/>
              <a:t>Vantagens: </a:t>
            </a:r>
          </a:p>
          <a:p>
            <a:pPr lvl="1">
              <a:buFont typeface="Wingdings" panose="05000000000000000000" pitchFamily="2" charset="2"/>
              <a:buChar char="§"/>
            </a:pPr>
            <a:r>
              <a:rPr lang="pt-BR" dirty="0"/>
              <a:t>Grande número de servidores.</a:t>
            </a:r>
          </a:p>
          <a:p>
            <a:pPr lvl="1">
              <a:buFont typeface="Wingdings" panose="05000000000000000000" pitchFamily="2" charset="2"/>
              <a:buChar char="§"/>
            </a:pPr>
            <a:r>
              <a:rPr lang="pt-BR" dirty="0"/>
              <a:t>Rápida inicialização e processamento do código.</a:t>
            </a:r>
          </a:p>
          <a:p>
            <a:pPr lvl="1">
              <a:buFont typeface="Wingdings" panose="05000000000000000000" pitchFamily="2" charset="2"/>
              <a:buChar char="§"/>
            </a:pPr>
            <a:r>
              <a:rPr lang="pt-BR" dirty="0"/>
              <a:t>Fornece acesso a GPUs e TPUs gratuitamente.</a:t>
            </a:r>
          </a:p>
          <a:p>
            <a:pPr lvl="1">
              <a:buFont typeface="Wingdings" panose="05000000000000000000" pitchFamily="2" charset="2"/>
              <a:buChar char="§"/>
            </a:pPr>
            <a:r>
              <a:rPr lang="pt-BR" dirty="0"/>
              <a:t>Notebooks podem ser salvos no seu Google Drive, evitando que você perca seu código.</a:t>
            </a:r>
          </a:p>
          <a:p>
            <a:r>
              <a:rPr lang="pt-BR" dirty="0"/>
              <a:t>Desvantagem</a:t>
            </a:r>
          </a:p>
          <a:p>
            <a:pPr lvl="1">
              <a:buFont typeface="Wingdings" panose="05000000000000000000" pitchFamily="2" charset="2"/>
              <a:buChar char="§"/>
            </a:pPr>
            <a:r>
              <a:rPr lang="pt-BR" dirty="0"/>
              <a:t>Por hora, suporta apenas a execução de códigos escritos em Python.</a:t>
            </a:r>
          </a:p>
          <a:p>
            <a:pPr lvl="1">
              <a:buFont typeface="Wingdings" panose="05000000000000000000" pitchFamily="2" charset="2"/>
              <a:buChar char="§"/>
            </a:pPr>
            <a:r>
              <a:rPr lang="pt-BR" dirty="0"/>
              <a:t>Não pode ser instalado localmente.</a:t>
            </a:r>
          </a:p>
          <a:p>
            <a:r>
              <a:rPr lang="pt-BR" dirty="0"/>
              <a:t>URL: </a:t>
            </a:r>
            <a:r>
              <a:rPr lang="pt-BR" dirty="0">
                <a:hlinkClick r:id="rId3"/>
              </a:rPr>
              <a:t>https://colab.research.google.com/</a:t>
            </a:r>
            <a:endParaRPr lang="pt-BR" dirty="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Binder</a:t>
            </a:r>
            <a:endParaRPr lang="pt-BR" dirty="0"/>
          </a:p>
        </p:txBody>
      </p:sp>
      <p:sp>
        <p:nvSpPr>
          <p:cNvPr id="5" name="Content Placeholder 2"/>
          <p:cNvSpPr>
            <a:spLocks noGrp="1"/>
          </p:cNvSpPr>
          <p:nvPr>
            <p:ph idx="1"/>
          </p:nvPr>
        </p:nvSpPr>
        <p:spPr>
          <a:xfrm>
            <a:off x="838201" y="2031118"/>
            <a:ext cx="11127058" cy="4826882"/>
          </a:xfrm>
        </p:spPr>
        <p:txBody>
          <a:bodyPr>
            <a:normAutofit lnSpcReduction="10000"/>
          </a:bodyPr>
          <a:lstStyle/>
          <a:p>
            <a:r>
              <a:rPr lang="pt-BR" b="1" dirty="0"/>
              <a:t>Binder</a:t>
            </a:r>
            <a:r>
              <a:rPr lang="pt-BR" dirty="0"/>
              <a:t>: outra aplicação web gratuita que permite a criação e edição de </a:t>
            </a:r>
            <a:r>
              <a:rPr lang="pt-BR" b="1" i="1" dirty="0"/>
              <a:t>notebooks Jupyter </a:t>
            </a:r>
            <a:r>
              <a:rPr lang="pt-BR" dirty="0"/>
              <a:t>em navegadores web.</a:t>
            </a:r>
          </a:p>
          <a:p>
            <a:r>
              <a:rPr lang="pt-BR" dirty="0"/>
              <a:t>Vantagens:</a:t>
            </a:r>
          </a:p>
          <a:p>
            <a:pPr lvl="1">
              <a:buFont typeface="Wingdings" panose="05000000000000000000" pitchFamily="2" charset="2"/>
              <a:buChar char="§"/>
            </a:pPr>
            <a:r>
              <a:rPr lang="pt-BR" dirty="0"/>
              <a:t>Suporta a execução de várias linguagens de programação: Python, C++, C#, PHP, Julia, R, etc.</a:t>
            </a:r>
          </a:p>
          <a:p>
            <a:pPr lvl="1">
              <a:buFont typeface="Wingdings" panose="05000000000000000000" pitchFamily="2" charset="2"/>
              <a:buChar char="§"/>
            </a:pPr>
            <a:r>
              <a:rPr lang="pt-BR" dirty="0"/>
              <a:t>Pode ser instalado localmente. </a:t>
            </a:r>
            <a:r>
              <a:rPr lang="pt-BR" dirty="0">
                <a:hlinkClick r:id="rId3"/>
              </a:rPr>
              <a:t>Tutorial para instalação do </a:t>
            </a:r>
            <a:r>
              <a:rPr lang="pt-BR" dirty="0" err="1">
                <a:hlinkClick r:id="rId3"/>
              </a:rPr>
              <a:t>Jupyter</a:t>
            </a:r>
            <a:r>
              <a:rPr lang="pt-BR" dirty="0">
                <a:hlinkClick r:id="rId3"/>
              </a:rPr>
              <a:t>/</a:t>
            </a:r>
            <a:r>
              <a:rPr lang="pt-BR" dirty="0" err="1">
                <a:hlinkClick r:id="rId3"/>
              </a:rPr>
              <a:t>Binder</a:t>
            </a:r>
            <a:r>
              <a:rPr lang="pt-BR" dirty="0"/>
              <a:t>.</a:t>
            </a:r>
          </a:p>
          <a:p>
            <a:r>
              <a:rPr lang="pt-BR" dirty="0"/>
              <a:t>Desvantagens:</a:t>
            </a:r>
          </a:p>
          <a:p>
            <a:pPr lvl="1">
              <a:buFont typeface="Wingdings" panose="05000000000000000000" pitchFamily="2" charset="2"/>
              <a:buChar char="§"/>
            </a:pPr>
            <a:r>
              <a:rPr lang="pt-BR" dirty="0"/>
              <a:t>Poucos servidores disponíveis.</a:t>
            </a:r>
          </a:p>
          <a:p>
            <a:pPr lvl="1">
              <a:buFont typeface="Wingdings" panose="05000000000000000000" pitchFamily="2" charset="2"/>
              <a:buChar char="§"/>
            </a:pPr>
            <a:r>
              <a:rPr lang="pt-BR" dirty="0"/>
              <a:t>Não é possível salvar os notebooks (e.g., Google Drive).</a:t>
            </a:r>
          </a:p>
          <a:p>
            <a:pPr lvl="1">
              <a:buFont typeface="Wingdings" panose="05000000000000000000" pitchFamily="2" charset="2"/>
              <a:buChar char="§"/>
            </a:pPr>
            <a:r>
              <a:rPr lang="pt-BR" dirty="0"/>
              <a:t>Depois de algum tempo inativo, a máquina virtual executando seu </a:t>
            </a:r>
            <a:r>
              <a:rPr lang="pt-BR" b="1" i="1" dirty="0"/>
              <a:t>notebook </a:t>
            </a:r>
            <a:r>
              <a:rPr lang="pt-BR" dirty="0"/>
              <a:t>se desconecta e você pode perder seu código.</a:t>
            </a:r>
          </a:p>
          <a:p>
            <a:r>
              <a:rPr lang="pt-BR" dirty="0"/>
              <a:t>URL (através do Jupyter): </a:t>
            </a:r>
            <a:r>
              <a:rPr lang="pt-BR" dirty="0">
                <a:hlinkClick r:id="rId4"/>
              </a:rPr>
              <a:t>https://jupyter.org/</a:t>
            </a:r>
            <a:endParaRPr lang="pt-BR" dirty="0"/>
          </a:p>
          <a:p>
            <a:endParaRPr lang="pt-BR" dirty="0"/>
          </a:p>
        </p:txBody>
      </p:sp>
      <p:pic>
        <p:nvPicPr>
          <p:cNvPr id="6" name="Picture 5" descr="Binde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0" t="32120" r="7574" b="30846"/>
          <a:stretch/>
        </p:blipFill>
        <p:spPr bwMode="auto">
          <a:xfrm>
            <a:off x="7531256" y="527258"/>
            <a:ext cx="4311591" cy="1001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510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Objetivo do curso</a:t>
            </a:r>
            <a:endParaRPr lang="en-US"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198" y="1825624"/>
                <a:ext cx="6896101" cy="5032376"/>
              </a:xfrm>
            </p:spPr>
            <p:txBody>
              <a:bodyPr>
                <a:normAutofit/>
              </a:bodyPr>
              <a:lstStyle/>
              <a:p>
                <a:r>
                  <a:rPr lang="pt-BR" dirty="0"/>
                  <a:t>O objetivo desta </a:t>
                </a:r>
                <a:r>
                  <a:rPr lang="pt-BR" b="1" i="1" dirty="0"/>
                  <a:t>primeira parte do curso </a:t>
                </a:r>
                <a:r>
                  <a:rPr lang="pt-BR" dirty="0"/>
                  <a:t>é encontrar uma </a:t>
                </a:r>
                <a:r>
                  <a:rPr lang="pt-BR" b="1" i="1" dirty="0"/>
                  <a:t>função</a:t>
                </a:r>
                <a:r>
                  <a:rPr lang="pt-BR" dirty="0"/>
                  <a:t>, usando aprendizado de máquina, que </a:t>
                </a:r>
                <a:r>
                  <a:rPr lang="pt-BR" b="1" i="1" dirty="0"/>
                  <a:t>aproxime</a:t>
                </a:r>
                <a:r>
                  <a:rPr lang="pt-BR" dirty="0"/>
                  <a:t> o comportamento de um </a:t>
                </a:r>
                <a:r>
                  <a:rPr lang="pt-BR" b="1" i="1" dirty="0"/>
                  <a:t>conjunto de amostras</a:t>
                </a:r>
                <a:r>
                  <a:rPr lang="pt-BR" dirty="0"/>
                  <a:t>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 da </a:t>
                </a:r>
                <a:r>
                  <a:rPr lang="pt-BR" b="1" i="1" dirty="0"/>
                  <a:t>melhor forma possível</a:t>
                </a:r>
                <a:r>
                  <a:rPr lang="pt-BR" dirty="0"/>
                  <a:t>.</a:t>
                </a:r>
              </a:p>
              <a:p>
                <a:r>
                  <a:rPr lang="pt-BR" dirty="0"/>
                  <a:t>Na maioria dos casos, nós não conhecemos o </a:t>
                </a:r>
                <a:r>
                  <a:rPr lang="pt-BR" b="1" i="1" dirty="0"/>
                  <a:t>mapeamento verdadeiro </a:t>
                </a:r>
                <a:r>
                  <a:rPr lang="pt-BR" dirty="0"/>
                  <a:t>(muitas vezes ele nem existe) entre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e nos baseamos apenas em uma </a:t>
                </a:r>
                <a:r>
                  <a:rPr lang="pt-BR" b="1" i="1" dirty="0"/>
                  <a:t>métrica</a:t>
                </a:r>
                <a:r>
                  <a:rPr lang="pt-BR" dirty="0"/>
                  <a:t> para definir se a aproximação (função) é boa.</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198" y="1825624"/>
                <a:ext cx="6896101" cy="5032376"/>
              </a:xfrm>
              <a:blipFill rotWithShape="0">
                <a:blip r:embed="rId3"/>
                <a:stretch>
                  <a:fillRect l="-1502" t="-1937" r="-2739"/>
                </a:stretch>
              </a:blipFill>
            </p:spPr>
            <p:txBody>
              <a:bodyPr/>
              <a:lstStyle/>
              <a:p>
                <a:r>
                  <a:rPr lang="pt-BR">
                    <a:noFill/>
                  </a:rPr>
                  <a:t> </a:t>
                </a:r>
              </a:p>
            </p:txBody>
          </p:sp>
        </mc:Fallback>
      </mc:AlternateContent>
      <p:pic>
        <p:nvPicPr>
          <p:cNvPr id="7" name="Imagem 6"/>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7734299" y="1825624"/>
            <a:ext cx="4238624" cy="2890602"/>
          </a:xfrm>
          <a:prstGeom prst="rect">
            <a:avLst/>
          </a:prstGeom>
        </p:spPr>
      </p:pic>
      <p:sp>
        <p:nvSpPr>
          <p:cNvPr id="8" name="Retângulo 7"/>
          <p:cNvSpPr/>
          <p:nvPr/>
        </p:nvSpPr>
        <p:spPr>
          <a:xfrm>
            <a:off x="7734299" y="4851162"/>
            <a:ext cx="4238624" cy="923330"/>
          </a:xfrm>
          <a:prstGeom prst="rect">
            <a:avLst/>
          </a:prstGeom>
        </p:spPr>
        <p:txBody>
          <a:bodyPr wrap="square">
            <a:spAutoFit/>
          </a:bodyPr>
          <a:lstStyle/>
          <a:p>
            <a:pPr algn="ctr"/>
            <a:r>
              <a:rPr lang="pt-BR" b="1" dirty="0"/>
              <a:t>Exemplo</a:t>
            </a:r>
            <a:r>
              <a:rPr lang="pt-BR" dirty="0"/>
              <a:t>: dada a previsão da temperatura para um dia qualquer, quantos picolés serão vendidos?</a:t>
            </a:r>
          </a:p>
        </p:txBody>
      </p:sp>
    </p:spTree>
    <p:extLst>
      <p:ext uri="{BB962C8B-B14F-4D97-AF65-F5344CB8AC3E}">
        <p14:creationId xmlns:p14="http://schemas.microsoft.com/office/powerpoint/2010/main" val="2347476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Cronograma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73215405"/>
              </p:ext>
            </p:extLst>
          </p:nvPr>
        </p:nvGraphicFramePr>
        <p:xfrm>
          <a:off x="838200" y="2301073"/>
          <a:ext cx="10515600" cy="4354163"/>
        </p:xfrm>
        <a:graphic>
          <a:graphicData uri="http://schemas.openxmlformats.org/drawingml/2006/table">
            <a:tbl>
              <a:tblPr/>
              <a:tblGrid>
                <a:gridCol w="587885">
                  <a:extLst>
                    <a:ext uri="{9D8B030D-6E8A-4147-A177-3AD203B41FA5}">
                      <a16:colId xmlns:a16="http://schemas.microsoft.com/office/drawing/2014/main" val="20000"/>
                    </a:ext>
                  </a:extLst>
                </a:gridCol>
                <a:gridCol w="1491286">
                  <a:extLst>
                    <a:ext uri="{9D8B030D-6E8A-4147-A177-3AD203B41FA5}">
                      <a16:colId xmlns:a16="http://schemas.microsoft.com/office/drawing/2014/main" val="20001"/>
                    </a:ext>
                  </a:extLst>
                </a:gridCol>
                <a:gridCol w="1490856">
                  <a:extLst>
                    <a:ext uri="{9D8B030D-6E8A-4147-A177-3AD203B41FA5}">
                      <a16:colId xmlns:a16="http://schemas.microsoft.com/office/drawing/2014/main" val="20002"/>
                    </a:ext>
                  </a:extLst>
                </a:gridCol>
                <a:gridCol w="1789373">
                  <a:extLst>
                    <a:ext uri="{9D8B030D-6E8A-4147-A177-3AD203B41FA5}">
                      <a16:colId xmlns:a16="http://schemas.microsoft.com/office/drawing/2014/main" val="20003"/>
                    </a:ext>
                  </a:extLst>
                </a:gridCol>
                <a:gridCol w="5156200">
                  <a:extLst>
                    <a:ext uri="{9D8B030D-6E8A-4147-A177-3AD203B41FA5}">
                      <a16:colId xmlns:a16="http://schemas.microsoft.com/office/drawing/2014/main" val="20004"/>
                    </a:ext>
                  </a:extLst>
                </a:gridCol>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Data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Horário</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Atividade</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4/8/2023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algn="ctr"/>
                      <a:r>
                        <a:rPr lang="pt-BR" sz="2000" dirty="0"/>
                        <a:t>Sexta-feira</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19:30 às 21:10</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18/8/2023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1/9/2023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15/9/2023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29/9/2023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13/10/2023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27/10/2023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421529">
                <a:tc>
                  <a:txBody>
                    <a:bodyPr/>
                    <a:lstStyle/>
                    <a:p>
                      <a:pPr algn="ctr" rtl="0" fontAlgn="b"/>
                      <a:r>
                        <a:rPr lang="pt-BR" sz="2000" b="1" dirty="0">
                          <a:solidFill>
                            <a:srgbClr val="00B050"/>
                          </a:solidFill>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b="1" dirty="0">
                          <a:solidFill>
                            <a:srgbClr val="00B050"/>
                          </a:solidFill>
                          <a:effectLst/>
                        </a:rPr>
                        <a:t>10/11/2023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b="1" dirty="0">
                          <a:solidFill>
                            <a:srgbClr val="00B050"/>
                          </a:solidFill>
                        </a:rPr>
                        <a:t>Avaliação Presencial (Sala ???)</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24/11/2023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dirty="0">
                          <a:effectLst/>
                        </a:rPr>
                        <a:t>8/12/2023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5" name="Content Placeholder 2"/>
          <p:cNvSpPr txBox="1">
            <a:spLocks/>
          </p:cNvSpPr>
          <p:nvPr/>
        </p:nvSpPr>
        <p:spPr>
          <a:xfrm>
            <a:off x="838199" y="1825624"/>
            <a:ext cx="11188849" cy="4754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Aulas quinzenais, começando sempre às 19:30.</a:t>
            </a:r>
          </a:p>
        </p:txBody>
      </p:sp>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A4684C-1159-4F88-A2B1-6BABEDE38C4D}"/>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C432B31-D382-41FF-BB6B-2ABDD322424B}"/>
              </a:ext>
            </a:extLst>
          </p:cNvPr>
          <p:cNvSpPr>
            <a:spLocks noGrp="1"/>
          </p:cNvSpPr>
          <p:nvPr>
            <p:ph idx="1"/>
          </p:nvPr>
        </p:nvSpPr>
        <p:spPr>
          <a:xfrm>
            <a:off x="838200" y="1648915"/>
            <a:ext cx="11019020" cy="5156617"/>
          </a:xfrm>
        </p:spPr>
        <p:txBody>
          <a:bodyPr>
            <a:normAutofit fontScale="85000" lnSpcReduction="10000"/>
          </a:bodyPr>
          <a:lstStyle/>
          <a:p>
            <a:pPr marL="0" indent="0">
              <a:buNone/>
            </a:pPr>
            <a:r>
              <a:rPr lang="pt-BR" dirty="0"/>
              <a:t>[1] Stuart Russell and Peter Norvig, “</a:t>
            </a:r>
            <a:r>
              <a:rPr lang="pt-BR" i="1" dirty="0"/>
              <a:t>Artificial Intelligence: A Modern Approach</a:t>
            </a:r>
            <a:r>
              <a:rPr lang="pt-BR" dirty="0"/>
              <a:t>,” Prentice Hall Series in Artificial Intelligence, 3rd ed., 2015.</a:t>
            </a:r>
          </a:p>
          <a:p>
            <a:pPr marL="0" indent="0">
              <a:buNone/>
            </a:pPr>
            <a:r>
              <a:rPr lang="pt-BR" dirty="0"/>
              <a:t>[2] Aurélien Géron, “</a:t>
            </a:r>
            <a:r>
              <a:rPr lang="pt-BR" i="1" dirty="0"/>
              <a:t>Hands-On Machine Learning with Scikit-Learn and TensorFlow: Concepts, Tools, and Techniques to Build Intelligent Systems</a:t>
            </a:r>
            <a:r>
              <a:rPr lang="pt-BR" dirty="0"/>
              <a:t>”, 1st ed., O'Reilly Media, 2017.</a:t>
            </a:r>
          </a:p>
          <a:p>
            <a:pPr marL="0" indent="0">
              <a:buNone/>
            </a:pPr>
            <a:r>
              <a:rPr lang="pt-BR" dirty="0"/>
              <a:t>[3] Joseph Misiti, “</a:t>
            </a:r>
            <a:r>
              <a:rPr lang="pt-BR" i="1" dirty="0"/>
              <a:t>Awesome Machine-Learning</a:t>
            </a:r>
            <a:r>
              <a:rPr lang="pt-BR" dirty="0"/>
              <a:t>,” on-line data base with several free and/or open-source books (https://github.com/josephmisiti/awesome-machine-learning).</a:t>
            </a:r>
          </a:p>
          <a:p>
            <a:pPr marL="0" indent="0">
              <a:buNone/>
            </a:pPr>
            <a:r>
              <a:rPr lang="pt-BR" dirty="0"/>
              <a:t>[4] Andriy Burkov, “</a:t>
            </a:r>
            <a:r>
              <a:rPr lang="pt-BR" i="1" dirty="0"/>
              <a:t>The Hundred-Page Machine-Learning Book</a:t>
            </a:r>
            <a:r>
              <a:rPr lang="pt-BR" dirty="0"/>
              <a:t>,” Andriy Burkov 2019.  </a:t>
            </a:r>
          </a:p>
          <a:p>
            <a:pPr marL="0" indent="0">
              <a:buNone/>
            </a:pPr>
            <a:r>
              <a:rPr lang="pt-BR" dirty="0"/>
              <a:t>[5] 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a:t>[6] S. Haykin, “</a:t>
            </a:r>
            <a:r>
              <a:rPr lang="pt-BR" i="1" dirty="0"/>
              <a:t>Neural Networks and Learning Machines</a:t>
            </a:r>
            <a:r>
              <a:rPr lang="pt-BR" dirty="0"/>
              <a:t>,” Prentice Hall, 3ª ed., 2008.</a:t>
            </a:r>
          </a:p>
          <a:p>
            <a:pPr marL="0" indent="0">
              <a:buNone/>
            </a:pPr>
            <a:r>
              <a:rPr lang="pt-BR" dirty="0"/>
              <a:t>[7] Coleção de livros, </a:t>
            </a:r>
            <a:r>
              <a:rPr lang="pt-BR" dirty="0">
                <a:hlinkClick r:id="rId3"/>
              </a:rPr>
              <a:t>https://drive.google.com/drive/folders/1IyIIMu1w6POBhrVnw11yqXXy6BjC439j?usp=sharing</a:t>
            </a:r>
            <a:endParaRPr lang="pt-BR" dirty="0"/>
          </a:p>
        </p:txBody>
      </p:sp>
    </p:spTree>
    <p:extLst>
      <p:ext uri="{BB962C8B-B14F-4D97-AF65-F5344CB8AC3E}">
        <p14:creationId xmlns:p14="http://schemas.microsoft.com/office/powerpoint/2010/main" val="1694522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Toda a nossa comunicação (avisos, atendimentos e tarefas) será feita via Teams.</a:t>
            </a:r>
          </a:p>
          <a:p>
            <a:r>
              <a:rPr lang="pt-BR" dirty="0"/>
              <a:t>Todas as aulas serão gravadas e os vídeos ficarão disponíveis na pasta "</a:t>
            </a:r>
            <a:r>
              <a:rPr lang="pt-BR" dirty="0" err="1"/>
              <a:t>Recordings</a:t>
            </a:r>
            <a:r>
              <a:rPr lang="pt-BR" dirty="0"/>
              <a:t>" dentro de “Arquivos”.</a:t>
            </a:r>
          </a:p>
          <a:p>
            <a:r>
              <a:rPr lang="pt-BR" dirty="0"/>
              <a:t>Todo material do curso está disponível no GitHub: </a:t>
            </a:r>
          </a:p>
          <a:p>
            <a:pPr lvl="1">
              <a:buFont typeface="Wingdings" panose="05000000000000000000" pitchFamily="2" charset="2"/>
              <a:buChar char="§"/>
            </a:pPr>
            <a:r>
              <a:rPr lang="pt-BR" dirty="0">
                <a:hlinkClick r:id="rId2"/>
              </a:rPr>
              <a:t>https://github.com/zz4fap/t319_aprendizado_de_maquina</a:t>
            </a:r>
            <a:endParaRPr lang="en-US" dirty="0"/>
          </a:p>
          <a:p>
            <a:r>
              <a:rPr lang="en-US" dirty="0" err="1"/>
              <a:t>Entregas</a:t>
            </a:r>
            <a:r>
              <a:rPr lang="en-US" dirty="0"/>
              <a:t> de </a:t>
            </a:r>
            <a:r>
              <a:rPr lang="en-US" dirty="0" err="1"/>
              <a:t>exercícios</a:t>
            </a:r>
            <a:r>
              <a:rPr lang="en-US" dirty="0"/>
              <a:t> </a:t>
            </a:r>
            <a:r>
              <a:rPr lang="pt-BR" dirty="0"/>
              <a:t>(laboratórios e quizzes) </a:t>
            </a:r>
            <a:r>
              <a:rPr lang="en-US" dirty="0" err="1"/>
              <a:t>devem</a:t>
            </a:r>
            <a:r>
              <a:rPr lang="en-US" dirty="0"/>
              <a:t> </a:t>
            </a:r>
            <a:r>
              <a:rPr lang="en-US" dirty="0" err="1"/>
              <a:t>ser</a:t>
            </a:r>
            <a:r>
              <a:rPr lang="en-US" dirty="0"/>
              <a:t> </a:t>
            </a:r>
            <a:r>
              <a:rPr lang="en-US" dirty="0" err="1"/>
              <a:t>feitas</a:t>
            </a:r>
            <a:r>
              <a:rPr lang="en-US" dirty="0"/>
              <a:t> </a:t>
            </a:r>
            <a:r>
              <a:rPr lang="en-US" dirty="0" err="1"/>
              <a:t>através</a:t>
            </a:r>
            <a:r>
              <a:rPr lang="en-US" dirty="0"/>
              <a:t> do Teams.</a:t>
            </a:r>
          </a:p>
          <a:p>
            <a:pPr lvl="1">
              <a:buFont typeface="Wingdings" panose="05000000000000000000" pitchFamily="2" charset="2"/>
              <a:buChar char="§"/>
            </a:pPr>
            <a:r>
              <a:rPr lang="en-US" dirty="0"/>
              <a:t>Se </a:t>
            </a:r>
            <a:r>
              <a:rPr lang="en-US" dirty="0" err="1"/>
              <a:t>atentem</a:t>
            </a:r>
            <a:r>
              <a:rPr lang="en-US" dirty="0"/>
              <a:t> </a:t>
            </a:r>
            <a:r>
              <a:rPr lang="en-US" dirty="0" err="1"/>
              <a:t>às</a:t>
            </a:r>
            <a:r>
              <a:rPr lang="en-US" dirty="0"/>
              <a:t> </a:t>
            </a:r>
            <a:r>
              <a:rPr lang="en-US" dirty="0" err="1"/>
              <a:t>datas</a:t>
            </a:r>
            <a:r>
              <a:rPr lang="en-US" dirty="0"/>
              <a:t>/</a:t>
            </a:r>
            <a:r>
              <a:rPr lang="en-US" dirty="0" err="1"/>
              <a:t>horários</a:t>
            </a:r>
            <a:r>
              <a:rPr lang="en-US" dirty="0"/>
              <a:t> de </a:t>
            </a:r>
            <a:r>
              <a:rPr lang="en-US" dirty="0" err="1"/>
              <a:t>entrega</a:t>
            </a:r>
            <a:r>
              <a:rPr lang="en-US" dirty="0"/>
              <a:t> no Teams.</a:t>
            </a:r>
            <a:br>
              <a:rPr lang="pt-BR" dirty="0"/>
            </a:br>
            <a:endParaRPr lang="pt-BR" dirty="0"/>
          </a:p>
        </p:txBody>
      </p:sp>
    </p:spTree>
    <p:extLst>
      <p:ext uri="{BB962C8B-B14F-4D97-AF65-F5344CB8AC3E}">
        <p14:creationId xmlns:p14="http://schemas.microsoft.com/office/powerpoint/2010/main" val="849015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en-US" dirty="0" err="1"/>
              <a:t>Vídeos</a:t>
            </a:r>
            <a:r>
              <a:rPr lang="en-US" dirty="0"/>
              <a:t> </a:t>
            </a:r>
            <a:r>
              <a:rPr lang="en-US" dirty="0" err="1"/>
              <a:t>sobre</a:t>
            </a:r>
            <a:r>
              <a:rPr lang="en-US" dirty="0"/>
              <a:t> Python e </a:t>
            </a:r>
            <a:r>
              <a:rPr lang="en-US" dirty="0" err="1"/>
              <a:t>como</a:t>
            </a:r>
            <a:r>
              <a:rPr lang="en-US" dirty="0"/>
              <a:t> usar o </a:t>
            </a:r>
            <a:r>
              <a:rPr lang="en-US" dirty="0" err="1"/>
              <a:t>Colab</a:t>
            </a:r>
            <a:r>
              <a:rPr lang="en-US" dirty="0"/>
              <a:t> </a:t>
            </a:r>
            <a:r>
              <a:rPr lang="en-US" dirty="0" err="1"/>
              <a:t>estão</a:t>
            </a:r>
            <a:r>
              <a:rPr lang="en-US" dirty="0"/>
              <a:t> </a:t>
            </a:r>
            <a:r>
              <a:rPr lang="pt-BR" dirty="0"/>
              <a:t>na pasta "</a:t>
            </a:r>
            <a:r>
              <a:rPr lang="pt-BR" dirty="0" err="1"/>
              <a:t>Recordings</a:t>
            </a:r>
            <a:r>
              <a:rPr lang="pt-BR" dirty="0"/>
              <a:t>" dentro de “Arquivos”.</a:t>
            </a:r>
          </a:p>
          <a:p>
            <a:r>
              <a:rPr lang="pt-BR" dirty="0"/>
              <a:t>Horários de Atendimento</a:t>
            </a:r>
          </a:p>
          <a:p>
            <a:pPr lvl="1">
              <a:buFont typeface="Wingdings" panose="05000000000000000000" pitchFamily="2" charset="2"/>
              <a:buChar char="§"/>
            </a:pPr>
            <a:r>
              <a:rPr lang="pt-BR" dirty="0"/>
              <a:t>Professor: quartas-feiras das 17:30 às 18:30 e quintas-feiras das 16:00 às 17:00.</a:t>
            </a:r>
          </a:p>
          <a:p>
            <a:pPr lvl="1">
              <a:buFont typeface="Wingdings" panose="05000000000000000000" pitchFamily="2" charset="2"/>
              <a:buChar char="§"/>
            </a:pPr>
            <a:r>
              <a:rPr lang="pt-BR" dirty="0"/>
              <a:t>Monitora (</a:t>
            </a:r>
            <a:r>
              <a:rPr lang="pt-BR" b="1" i="1" dirty="0" err="1"/>
              <a:t>Arielli</a:t>
            </a:r>
            <a:r>
              <a:rPr lang="pt-BR" b="1" i="1" dirty="0"/>
              <a:t> </a:t>
            </a:r>
            <a:r>
              <a:rPr lang="pt-BR" b="1" i="1" dirty="0" err="1"/>
              <a:t>Ajudarte</a:t>
            </a:r>
            <a:r>
              <a:rPr lang="pt-BR" b="1" i="1" dirty="0"/>
              <a:t>: arielli.a@get.inatel.br</a:t>
            </a:r>
            <a:r>
              <a:rPr lang="pt-BR" dirty="0"/>
              <a:t>): terças-feiras das 18:00 às 19:00.</a:t>
            </a:r>
          </a:p>
          <a:p>
            <a:pPr lvl="1">
              <a:buFont typeface="Wingdings" panose="05000000000000000000" pitchFamily="2" charset="2"/>
              <a:buChar char="§"/>
            </a:pPr>
            <a:r>
              <a:rPr lang="pt-BR" dirty="0"/>
              <a:t>Atendimento remoto via </a:t>
            </a:r>
            <a:r>
              <a:rPr lang="pt-BR" dirty="0" err="1"/>
              <a:t>Teams</a:t>
            </a:r>
            <a:r>
              <a:rPr lang="pt-BR" dirty="0"/>
              <a:t>. </a:t>
            </a:r>
            <a:br>
              <a:rPr lang="pt-BR" dirty="0"/>
            </a:br>
            <a:endParaRPr lang="pt-BR" dirty="0"/>
          </a:p>
        </p:txBody>
      </p:sp>
    </p:spTree>
    <p:extLst>
      <p:ext uri="{BB962C8B-B14F-4D97-AF65-F5344CB8AC3E}">
        <p14:creationId xmlns:p14="http://schemas.microsoft.com/office/powerpoint/2010/main" val="549890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200" y="1825624"/>
            <a:ext cx="11010900" cy="5032375"/>
          </a:xfrm>
        </p:spPr>
        <p:txBody>
          <a:bodyPr/>
          <a:lstStyle/>
          <a:p>
            <a:r>
              <a:rPr lang="pt-BR" b="1" dirty="0"/>
              <a:t>Quiz</a:t>
            </a:r>
            <a:r>
              <a:rPr lang="pt-BR" dirty="0"/>
              <a:t>: “</a:t>
            </a:r>
            <a:r>
              <a:rPr lang="pt-BR" i="1" dirty="0"/>
              <a:t>T319 - Quiz - Introdução</a:t>
            </a:r>
            <a:r>
              <a:rPr lang="pt-BR" dirty="0"/>
              <a:t>” que se encontra no MS Teams.</a:t>
            </a:r>
          </a:p>
          <a:p>
            <a:r>
              <a:rPr lang="pt-BR" b="1" dirty="0"/>
              <a:t>Exercício Prático</a:t>
            </a:r>
            <a:r>
              <a:rPr lang="pt-BR" dirty="0"/>
              <a:t>: </a:t>
            </a:r>
            <a:r>
              <a:rPr lang="pt-BR" b="1" dirty="0">
                <a:hlinkClick r:id="rId3"/>
              </a:rPr>
              <a:t>Laboratório #1</a:t>
            </a:r>
            <a:r>
              <a:rPr lang="pt-BR" dirty="0"/>
              <a:t>.</a:t>
            </a:r>
          </a:p>
          <a:p>
            <a:pPr lvl="1"/>
            <a:r>
              <a:rPr lang="pt-BR" dirty="0"/>
              <a:t>Pode ser acessado através do link acima (Google </a:t>
            </a:r>
            <a:r>
              <a:rPr lang="pt-BR" dirty="0" err="1"/>
              <a:t>Colab</a:t>
            </a:r>
            <a:r>
              <a:rPr lang="pt-BR" dirty="0"/>
              <a:t>) ou no GitHub.</a:t>
            </a:r>
          </a:p>
          <a:p>
            <a:pPr lvl="1"/>
            <a:r>
              <a:rPr lang="pt-BR" dirty="0"/>
              <a:t>Vídeo explicando o laboratório #1: Arquivos -&gt; </a:t>
            </a:r>
            <a:r>
              <a:rPr lang="pt-BR" dirty="0" err="1"/>
              <a:t>Recordings</a:t>
            </a:r>
            <a:r>
              <a:rPr lang="pt-BR" dirty="0"/>
              <a:t> -&gt; Laboratório #1</a:t>
            </a:r>
          </a:p>
          <a:p>
            <a:pPr lvl="1"/>
            <a:r>
              <a:rPr lang="pt-BR" dirty="0"/>
              <a:t>Se atentem aos prazos de entrega.</a:t>
            </a:r>
          </a:p>
          <a:p>
            <a:pPr lvl="1"/>
            <a:r>
              <a:rPr lang="pt-BR" dirty="0">
                <a:hlinkClick r:id="rId4"/>
              </a:rPr>
              <a:t>Instruções para resolução e entrega dos laboratórios</a:t>
            </a:r>
            <a:r>
              <a:rPr lang="pt-BR" dirty="0"/>
              <a:t>.</a:t>
            </a:r>
          </a:p>
          <a:p>
            <a:pPr lvl="1"/>
            <a:r>
              <a:rPr lang="pt-BR" b="1" dirty="0">
                <a:solidFill>
                  <a:srgbClr val="FF0000"/>
                </a:solidFill>
              </a:rPr>
              <a:t>Laboratórios podem ser resolvidos em grupo, mas as entregas devem ser individuais.</a:t>
            </a:r>
          </a:p>
        </p:txBody>
      </p:sp>
    </p:spTree>
    <p:extLst>
      <p:ext uri="{BB962C8B-B14F-4D97-AF65-F5344CB8AC3E}">
        <p14:creationId xmlns:p14="http://schemas.microsoft.com/office/powerpoint/2010/main" val="2037160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Inicialização</a:t>
              </a: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Seleção</a:t>
              </a: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a:t>critério de parada = false</a:t>
              </a:r>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a:t>critério de parada = </a:t>
              </a:r>
              <a:r>
                <a:rPr lang="pt-BR" sz="1100" dirty="0" err="1"/>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Indivíduos com diferentes características</a:t>
              </a: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Função de aptidão seleciona os melhores indivíduos para próxima geração</a:t>
              </a: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Cruzamento</a:t>
              </a: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Mutação</a:t>
              </a: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869966" y="3425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State</a:t>
            </a:r>
          </a:p>
        </p:txBody>
      </p:sp>
      <p:sp>
        <p:nvSpPr>
          <p:cNvPr id="6" name="Oval 5"/>
          <p:cNvSpPr/>
          <p:nvPr/>
        </p:nvSpPr>
        <p:spPr>
          <a:xfrm>
            <a:off x="3355966" y="444009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Action</a:t>
            </a:r>
          </a:p>
        </p:txBody>
      </p:sp>
      <p:graphicFrame>
        <p:nvGraphicFramePr>
          <p:cNvPr id="7" name="Table 6"/>
          <p:cNvGraphicFramePr>
            <a:graphicFrameLocks noGrp="1"/>
          </p:cNvGraphicFramePr>
          <p:nvPr/>
        </p:nvGraphicFramePr>
        <p:xfrm>
          <a:off x="4781550" y="3143827"/>
          <a:ext cx="1847850" cy="2291401"/>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tblGrid>
              <a:tr h="327343">
                <a:tc>
                  <a:txBody>
                    <a:bodyPr/>
                    <a:lstStyle/>
                    <a:p>
                      <a:pPr algn="ctr"/>
                      <a:r>
                        <a:rPr lang="pt-BR" sz="1200" dirty="0"/>
                        <a:t>State/Action</a:t>
                      </a:r>
                    </a:p>
                  </a:txBody>
                  <a:tcPr/>
                </a:tc>
                <a:tc>
                  <a:txBody>
                    <a:bodyPr/>
                    <a:lstStyle/>
                    <a:p>
                      <a:pPr algn="ctr"/>
                      <a:r>
                        <a:rPr lang="pt-BR" sz="1200" dirty="0"/>
                        <a:t>Value</a:t>
                      </a:r>
                    </a:p>
                  </a:txBody>
                  <a:tcPr/>
                </a:tc>
                <a:extLst>
                  <a:ext uri="{0D108BD9-81ED-4DB2-BD59-A6C34878D82A}">
                    <a16:rowId xmlns:a16="http://schemas.microsoft.com/office/drawing/2014/main" val="10000"/>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1"/>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2"/>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3"/>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4"/>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5"/>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6"/>
                  </a:ext>
                </a:extLst>
              </a:tr>
            </a:tbl>
          </a:graphicData>
        </a:graphic>
      </p:graphicFrame>
      <p:sp>
        <p:nvSpPr>
          <p:cNvPr id="8" name="Oval 7"/>
          <p:cNvSpPr/>
          <p:nvPr/>
        </p:nvSpPr>
        <p:spPr>
          <a:xfrm>
            <a:off x="7070068" y="3857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Q-Value</a:t>
            </a:r>
          </a:p>
        </p:txBody>
      </p:sp>
      <p:sp>
        <p:nvSpPr>
          <p:cNvPr id="9" name="TextBox 8"/>
          <p:cNvSpPr txBox="1"/>
          <p:nvPr/>
        </p:nvSpPr>
        <p:spPr>
          <a:xfrm>
            <a:off x="4781550" y="2774495"/>
            <a:ext cx="1847849" cy="369332"/>
          </a:xfrm>
          <a:prstGeom prst="rect">
            <a:avLst/>
          </a:prstGeom>
          <a:noFill/>
        </p:spPr>
        <p:txBody>
          <a:bodyPr wrap="square" rtlCol="0">
            <a:spAutoFit/>
          </a:bodyPr>
          <a:lstStyle/>
          <a:p>
            <a:pPr algn="ctr"/>
            <a:r>
              <a:rPr lang="pt-BR" b="1" dirty="0"/>
              <a:t>Q-Table</a:t>
            </a:r>
          </a:p>
        </p:txBody>
      </p:sp>
      <p:cxnSp>
        <p:nvCxnSpPr>
          <p:cNvPr id="11" name="Straight Arrow Connector 10"/>
          <p:cNvCxnSpPr>
            <a:stCxn id="5" idx="6"/>
          </p:cNvCxnSpPr>
          <p:nvPr/>
        </p:nvCxnSpPr>
        <p:spPr>
          <a:xfrm>
            <a:off x="3841966" y="3857527"/>
            <a:ext cx="939584" cy="3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27966" y="4440097"/>
            <a:ext cx="453584" cy="41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8" idx="2"/>
          </p:cNvCxnSpPr>
          <p:nvPr/>
        </p:nvCxnSpPr>
        <p:spPr>
          <a:xfrm>
            <a:off x="6629400" y="4289527"/>
            <a:ext cx="440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ender (Futurama)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898389" y="3651246"/>
            <a:ext cx="1084669" cy="157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6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48192-B348-4C3E-8621-D3755D2230F8}"/>
              </a:ext>
            </a:extLst>
          </p:cNvPr>
          <p:cNvSpPr>
            <a:spLocks noGrp="1"/>
          </p:cNvSpPr>
          <p:nvPr>
            <p:ph type="title"/>
          </p:nvPr>
        </p:nvSpPr>
        <p:spPr/>
        <p:txBody>
          <a:bodyPr/>
          <a:lstStyle/>
          <a:p>
            <a:r>
              <a:rPr lang="pt-BR" dirty="0"/>
              <a:t>Objetivo do curso</a:t>
            </a:r>
          </a:p>
        </p:txBody>
      </p:sp>
      <p:sp>
        <p:nvSpPr>
          <p:cNvPr id="3" name="Espaço Reservado para Conteúdo 2">
            <a:extLst>
              <a:ext uri="{FF2B5EF4-FFF2-40B4-BE49-F238E27FC236}">
                <a16:creationId xmlns:a16="http://schemas.microsoft.com/office/drawing/2014/main" id="{E3DECB90-AFD9-4AC6-A356-C93A7442A6E6}"/>
              </a:ext>
            </a:extLst>
          </p:cNvPr>
          <p:cNvSpPr>
            <a:spLocks noGrp="1"/>
          </p:cNvSpPr>
          <p:nvPr>
            <p:ph idx="1"/>
          </p:nvPr>
        </p:nvSpPr>
        <p:spPr>
          <a:xfrm>
            <a:off x="838200" y="1825623"/>
            <a:ext cx="7841343" cy="5032376"/>
          </a:xfrm>
        </p:spPr>
        <p:txBody>
          <a:bodyPr>
            <a:normAutofit/>
          </a:bodyPr>
          <a:lstStyle/>
          <a:p>
            <a:r>
              <a:rPr lang="pt-BR" dirty="0"/>
              <a:t>O objetivo principal do curso é apresentar</a:t>
            </a:r>
          </a:p>
          <a:p>
            <a:pPr lvl="1">
              <a:buFont typeface="Wingdings" panose="05000000000000000000" pitchFamily="2" charset="2"/>
              <a:buChar char="§"/>
            </a:pPr>
            <a:r>
              <a:rPr lang="pt-BR" dirty="0"/>
              <a:t>os </a:t>
            </a:r>
            <a:r>
              <a:rPr lang="pt-BR" b="1" i="1" dirty="0"/>
              <a:t>conceitos fundamentais </a:t>
            </a:r>
            <a:r>
              <a:rPr lang="pt-BR" dirty="0"/>
              <a:t>da teoria do aprendizado de máquina.</a:t>
            </a:r>
          </a:p>
          <a:p>
            <a:pPr lvl="1">
              <a:buFont typeface="Wingdings" panose="05000000000000000000" pitchFamily="2" charset="2"/>
              <a:buChar char="§"/>
            </a:pPr>
            <a:r>
              <a:rPr lang="pt-BR" dirty="0"/>
              <a:t>um </a:t>
            </a:r>
            <a:r>
              <a:rPr lang="pt-BR" b="1" i="1" dirty="0"/>
              <a:t>conjunto de ferramentas </a:t>
            </a:r>
            <a:r>
              <a:rPr lang="pt-BR" dirty="0"/>
              <a:t>(ou seja, algoritmos) de aprendizado de máquina para solução de problemas.</a:t>
            </a:r>
          </a:p>
          <a:p>
            <a:r>
              <a:rPr lang="pt-BR" dirty="0"/>
              <a:t>Ao final do curso vocês devem ser capazes de</a:t>
            </a:r>
          </a:p>
          <a:p>
            <a:pPr lvl="1">
              <a:buFont typeface="Wingdings" panose="05000000000000000000" pitchFamily="2" charset="2"/>
              <a:buChar char="§"/>
            </a:pPr>
            <a:r>
              <a:rPr lang="pt-BR" dirty="0"/>
              <a:t>Entender e discutir sobre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Compreender o funcionamento de novos algoritmos de ML.</a:t>
            </a:r>
          </a:p>
          <a:p>
            <a:pPr lvl="1">
              <a:buFont typeface="Wingdings" panose="05000000000000000000" pitchFamily="2" charset="2"/>
              <a:buChar char="§"/>
            </a:pPr>
            <a:r>
              <a:rPr lang="pt-BR" dirty="0"/>
              <a:t>Aplicar algoritmos de ML para a resolução de problemas.</a:t>
            </a:r>
          </a:p>
        </p:txBody>
      </p:sp>
      <p:pic>
        <p:nvPicPr>
          <p:cNvPr id="3074" name="Picture 2" descr="Image result for machine learning">
            <a:extLst>
              <a:ext uri="{FF2B5EF4-FFF2-40B4-BE49-F238E27FC236}">
                <a16:creationId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2216" y="4583150"/>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Critérios de avaliação</a:t>
            </a:r>
          </a:p>
        </p:txBody>
      </p:sp>
      <p:sp>
        <p:nvSpPr>
          <p:cNvPr id="3" name="Content Placeholder 2"/>
          <p:cNvSpPr>
            <a:spLocks noGrp="1"/>
          </p:cNvSpPr>
          <p:nvPr>
            <p:ph idx="1"/>
          </p:nvPr>
        </p:nvSpPr>
        <p:spPr>
          <a:xfrm>
            <a:off x="838199" y="1825624"/>
            <a:ext cx="11028903" cy="5032376"/>
          </a:xfrm>
        </p:spPr>
        <p:txBody>
          <a:bodyPr>
            <a:normAutofit lnSpcReduction="10000"/>
          </a:bodyPr>
          <a:lstStyle/>
          <a:p>
            <a:r>
              <a:rPr lang="pt-BR" b="1" i="1" dirty="0">
                <a:solidFill>
                  <a:srgbClr val="00B050"/>
                </a:solidFill>
              </a:rPr>
              <a:t>Um (1) trabalho </a:t>
            </a:r>
            <a:r>
              <a:rPr lang="pt-BR" dirty="0"/>
              <a:t>em grupo com peso de 85%.</a:t>
            </a:r>
          </a:p>
          <a:p>
            <a:pPr lvl="1">
              <a:buFont typeface="Wingdings" panose="05000000000000000000" pitchFamily="2" charset="2"/>
              <a:buChar char="§"/>
            </a:pPr>
            <a:r>
              <a:rPr lang="pt-BR" dirty="0"/>
              <a:t>Envolvendo questões práticas e/ou teóricas.</a:t>
            </a:r>
          </a:p>
          <a:p>
            <a:pPr lvl="1">
              <a:buFont typeface="Wingdings" panose="05000000000000000000" pitchFamily="2" charset="2"/>
              <a:buChar char="§"/>
            </a:pPr>
            <a:r>
              <a:rPr lang="pt-BR" dirty="0"/>
              <a:t>Uma parte do trabalho será feita </a:t>
            </a:r>
            <a:r>
              <a:rPr lang="pt-BR" b="1" i="1" dirty="0"/>
              <a:t>presencialmente</a:t>
            </a:r>
            <a:r>
              <a:rPr lang="pt-BR" dirty="0"/>
              <a:t>.</a:t>
            </a:r>
          </a:p>
          <a:p>
            <a:r>
              <a:rPr lang="pt-BR" dirty="0"/>
              <a:t>Atividades (</a:t>
            </a:r>
            <a:r>
              <a:rPr lang="pt-BR" b="1" i="1" dirty="0">
                <a:solidFill>
                  <a:srgbClr val="00B050"/>
                </a:solidFill>
              </a:rPr>
              <a:t>quizzes e laboratórios</a:t>
            </a:r>
            <a:r>
              <a:rPr lang="pt-BR" dirty="0"/>
              <a:t>) com peso de 15%.</a:t>
            </a:r>
          </a:p>
          <a:p>
            <a:pPr lvl="1">
              <a:buFont typeface="Wingdings" panose="05000000000000000000" pitchFamily="2" charset="2"/>
              <a:buChar char="§"/>
            </a:pPr>
            <a:r>
              <a:rPr lang="pt-BR" dirty="0"/>
              <a:t>Podem sempre ser entregues até a próxima aula.</a:t>
            </a:r>
          </a:p>
          <a:p>
            <a:pPr lvl="1">
              <a:buFont typeface="Wingdings" panose="05000000000000000000" pitchFamily="2" charset="2"/>
              <a:buChar char="§"/>
            </a:pPr>
            <a:r>
              <a:rPr lang="pt-BR" dirty="0"/>
              <a:t>Laboratórios podem ser resolvidos em grupo, mas </a:t>
            </a:r>
            <a:r>
              <a:rPr lang="pt-BR" b="1" i="1" dirty="0">
                <a:solidFill>
                  <a:srgbClr val="FF0000"/>
                </a:solidFill>
              </a:rPr>
              <a:t>entregas devem ser individuais</a:t>
            </a:r>
            <a:r>
              <a:rPr lang="pt-BR" dirty="0"/>
              <a:t>.</a:t>
            </a:r>
          </a:p>
          <a:p>
            <a:pPr lvl="1">
              <a:buFont typeface="Wingdings" panose="05000000000000000000" pitchFamily="2" charset="2"/>
              <a:buChar char="§"/>
            </a:pPr>
            <a:r>
              <a:rPr lang="pt-BR" dirty="0"/>
              <a:t>As atividades serão atribuídos através do MS Teams. </a:t>
            </a:r>
          </a:p>
          <a:p>
            <a:r>
              <a:rPr lang="pt-BR" dirty="0"/>
              <a:t>Extra: 10% da nota da FETIN (</a:t>
            </a:r>
            <a:r>
              <a:rPr lang="pt-BR" b="1" i="1" dirty="0"/>
              <a:t>mas precisa envolver ML</a:t>
            </a:r>
            <a:r>
              <a:rPr lang="pt-BR" dirty="0"/>
              <a:t>).</a:t>
            </a:r>
          </a:p>
          <a:p>
            <a:r>
              <a:rPr lang="pt-BR" b="1" dirty="0"/>
              <a:t>Frequência</a:t>
            </a:r>
          </a:p>
          <a:p>
            <a:pPr lvl="1">
              <a:buFont typeface="Wingdings" panose="05000000000000000000" pitchFamily="2" charset="2"/>
              <a:buChar char="§"/>
            </a:pPr>
            <a:r>
              <a:rPr lang="pt-BR" dirty="0"/>
              <a:t>Gerada automaticamente pelo MS Teams.</a:t>
            </a:r>
          </a:p>
          <a:p>
            <a:pPr lvl="1">
              <a:buFont typeface="Wingdings" panose="05000000000000000000" pitchFamily="2" charset="2"/>
              <a:buChar char="§"/>
            </a:pPr>
            <a:r>
              <a:rPr lang="pt-BR" dirty="0"/>
              <a:t>Por favor, acompanhem suas frequências através do portal. </a:t>
            </a:r>
          </a:p>
        </p:txBody>
      </p:sp>
      <p:pic>
        <p:nvPicPr>
          <p:cNvPr id="4" name="Picture 3"/>
          <p:cNvPicPr>
            <a:picLocks noChangeAspect="1"/>
          </p:cNvPicPr>
          <p:nvPr/>
        </p:nvPicPr>
        <p:blipFill>
          <a:blip r:embed="rId2"/>
          <a:stretch>
            <a:fillRect/>
          </a:stretch>
        </p:blipFill>
        <p:spPr>
          <a:xfrm>
            <a:off x="6300317" y="107531"/>
            <a:ext cx="2188238" cy="1583157"/>
          </a:xfrm>
          <a:prstGeom prst="rect">
            <a:avLst/>
          </a:prstGeom>
        </p:spPr>
      </p:pic>
      <p:pic>
        <p:nvPicPr>
          <p:cNvPr id="5" name="Picture 4"/>
          <p:cNvPicPr>
            <a:picLocks noChangeAspect="1"/>
          </p:cNvPicPr>
          <p:nvPr/>
        </p:nvPicPr>
        <p:blipFill>
          <a:blip r:embed="rId3"/>
          <a:stretch>
            <a:fillRect/>
          </a:stretch>
        </p:blipFill>
        <p:spPr>
          <a:xfrm>
            <a:off x="9022914" y="243602"/>
            <a:ext cx="2214831" cy="1582022"/>
          </a:xfrm>
          <a:prstGeom prst="rect">
            <a:avLst/>
          </a:prstGeom>
        </p:spPr>
      </p:pic>
      <p:pic>
        <p:nvPicPr>
          <p:cNvPr id="6" name="Picture 5"/>
          <p:cNvPicPr>
            <a:picLocks noChangeAspect="1"/>
          </p:cNvPicPr>
          <p:nvPr/>
        </p:nvPicPr>
        <p:blipFill>
          <a:blip r:embed="rId4"/>
          <a:stretch>
            <a:fillRect/>
          </a:stretch>
        </p:blipFill>
        <p:spPr>
          <a:xfrm>
            <a:off x="9204290" y="2294234"/>
            <a:ext cx="2525610" cy="1414342"/>
          </a:xfrm>
          <a:prstGeom prst="rect">
            <a:avLst/>
          </a:prstGeom>
        </p:spPr>
      </p:pic>
      <p:pic>
        <p:nvPicPr>
          <p:cNvPr id="7" name="Picture 6"/>
          <p:cNvPicPr>
            <a:picLocks noChangeAspect="1"/>
          </p:cNvPicPr>
          <p:nvPr/>
        </p:nvPicPr>
        <p:blipFill>
          <a:blip r:embed="rId5"/>
          <a:stretch>
            <a:fillRect/>
          </a:stretch>
        </p:blipFill>
        <p:spPr>
          <a:xfrm>
            <a:off x="9312798" y="5005926"/>
            <a:ext cx="2417102" cy="1608472"/>
          </a:xfrm>
          <a:prstGeom prst="rect">
            <a:avLst/>
          </a:prstGeom>
        </p:spPr>
      </p:pic>
    </p:spTree>
    <p:extLst>
      <p:ext uri="{BB962C8B-B14F-4D97-AF65-F5344CB8AC3E}">
        <p14:creationId xmlns:p14="http://schemas.microsoft.com/office/powerpoint/2010/main" val="95358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22175" y="1515474"/>
            <a:ext cx="6405611" cy="5342709"/>
          </a:xfrm>
        </p:spPr>
        <p:txBody>
          <a:bodyPr>
            <a:normAutofit lnSpcReduction="10000"/>
          </a:bodyPr>
          <a:lstStyle/>
          <a:p>
            <a:r>
              <a:rPr lang="pt-BR" b="1" dirty="0"/>
              <a:t>Emprego</a:t>
            </a:r>
            <a:r>
              <a:rPr lang="pt-BR" dirty="0"/>
              <a:t>: grandes empresas têm usado IA para </a:t>
            </a:r>
          </a:p>
          <a:p>
            <a:pPr lvl="1">
              <a:buFont typeface="Wingdings" panose="05000000000000000000" pitchFamily="2" charset="2"/>
              <a:buChar char="§"/>
            </a:pPr>
            <a:r>
              <a:rPr lang="pt-BR" b="0" i="0" dirty="0">
                <a:effectLst/>
              </a:rPr>
              <a:t>Automatizar tarefas repetitivas e demoradas.</a:t>
            </a:r>
          </a:p>
          <a:p>
            <a:pPr lvl="1">
              <a:buFont typeface="Wingdings" panose="05000000000000000000" pitchFamily="2" charset="2"/>
              <a:buChar char="§"/>
            </a:pPr>
            <a:r>
              <a:rPr lang="pt-BR" dirty="0"/>
              <a:t>P</a:t>
            </a:r>
            <a:r>
              <a:rPr lang="pt-BR" b="0" i="0" dirty="0">
                <a:effectLst/>
              </a:rPr>
              <a:t>rocessar grandes volumes de dados para extração de </a:t>
            </a:r>
            <a:r>
              <a:rPr lang="pt-BR" b="0" i="1" dirty="0">
                <a:effectLst/>
              </a:rPr>
              <a:t>insights</a:t>
            </a:r>
            <a:r>
              <a:rPr lang="pt-BR" b="0" i="0" dirty="0">
                <a:effectLst/>
              </a:rPr>
              <a:t>.</a:t>
            </a:r>
          </a:p>
          <a:p>
            <a:pPr lvl="1">
              <a:buFont typeface="Wingdings" panose="05000000000000000000" pitchFamily="2" charset="2"/>
              <a:buChar char="§"/>
            </a:pPr>
            <a:r>
              <a:rPr lang="pt-BR" b="0" i="0" dirty="0">
                <a:effectLst/>
              </a:rPr>
              <a:t>Criar experiências personalizadas para seus clientes.</a:t>
            </a:r>
            <a:endParaRPr lang="pt-BR" dirty="0"/>
          </a:p>
          <a:p>
            <a:r>
              <a:rPr lang="pt-BR" dirty="0"/>
              <a:t>Tudo isso para aumentar a eficiência dos processos, reduzir custos e, consequentemente, aumentar os lucros.</a:t>
            </a:r>
          </a:p>
          <a:p>
            <a:r>
              <a:rPr lang="pt-BR" b="0" i="0" dirty="0">
                <a:effectLst/>
              </a:rPr>
              <a:t>Além das empresas de tecnologia, IA é empregado em empresas de saúde, finanças, automação e muitas outras.</a:t>
            </a:r>
            <a:endParaRPr lang="pt-BR" dirty="0"/>
          </a:p>
        </p:txBody>
      </p:sp>
      <p:pic>
        <p:nvPicPr>
          <p:cNvPr id="2052" name="Picture 4" descr="Image result for google">
            <a:extLst>
              <a:ext uri="{FF2B5EF4-FFF2-40B4-BE49-F238E27FC236}">
                <a16:creationId xmlns:a16="http://schemas.microsoft.com/office/drawing/2014/main" id="{438DFBB1-BCAF-4232-8212-13512A523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2" t="30120" r="22993" b="25681"/>
          <a:stretch/>
        </p:blipFill>
        <p:spPr bwMode="auto">
          <a:xfrm>
            <a:off x="3418759" y="2203937"/>
            <a:ext cx="1867474" cy="7523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id="{0F346A9F-5169-48E9-BC8D-A7A560154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8" t="34383" r="8201" b="34383"/>
          <a:stretch/>
        </p:blipFill>
        <p:spPr bwMode="auto">
          <a:xfrm>
            <a:off x="509739" y="4213441"/>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id="{F4203440-F9CD-4A35-AECB-4F9069DDD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726" y="536088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id="{889DF1D8-7481-4A46-9FD7-52BAF8D98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53" t="31200" r="10127" b="29116"/>
          <a:stretch/>
        </p:blipFill>
        <p:spPr bwMode="auto">
          <a:xfrm>
            <a:off x="3022034" y="3273976"/>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id="{E6493393-D074-45B9-BE4A-3BA749178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552" t="26657" r="40708" b="30228"/>
          <a:stretch/>
        </p:blipFill>
        <p:spPr bwMode="auto">
          <a:xfrm>
            <a:off x="2474296" y="1889702"/>
            <a:ext cx="758469" cy="871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6273" y="4391544"/>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4088" b="27772"/>
          <a:stretch/>
        </p:blipFill>
        <p:spPr bwMode="auto">
          <a:xfrm>
            <a:off x="293466" y="3156568"/>
            <a:ext cx="2350861" cy="5416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acebook">
            <a:extLst>
              <a:ext uri="{FF2B5EF4-FFF2-40B4-BE49-F238E27FC236}">
                <a16:creationId xmlns:a16="http://schemas.microsoft.com/office/drawing/2014/main" id="{629596EE-D27E-4FA4-917F-4B2F4A295C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886" t="35416" r="27236" b="36012"/>
          <a:stretch/>
        </p:blipFill>
        <p:spPr bwMode="auto">
          <a:xfrm>
            <a:off x="382945" y="2099004"/>
            <a:ext cx="1877536" cy="66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342709"/>
          </a:xfrm>
        </p:spPr>
        <p:txBody>
          <a:bodyPr>
            <a:normAutofit/>
          </a:bodyPr>
          <a:lstStyle/>
          <a:p>
            <a:r>
              <a:rPr lang="pt-BR" b="1" dirty="0"/>
              <a:t>Pesquisa</a:t>
            </a:r>
            <a:r>
              <a:rPr lang="pt-BR" dirty="0"/>
              <a:t>: a IA terá um papel fundamental no desenvolvimento da próxima geração de redes móveis e </a:t>
            </a:r>
            <a:r>
              <a:rPr lang="pt-BR" dirty="0" err="1"/>
              <a:t>sem-fio</a:t>
            </a:r>
            <a:r>
              <a:rPr lang="pt-BR" dirty="0"/>
              <a:t>, o 6G.</a:t>
            </a:r>
          </a:p>
          <a:p>
            <a:r>
              <a:rPr lang="pt-BR" dirty="0"/>
              <a:t>Os algoritmos de IA serão usados nas mais diversas camadas da rede para auxiliar em tarefas que vão desde a detecção de símbolos de uma modulação até segurança cibernética.</a:t>
            </a:r>
          </a:p>
        </p:txBody>
      </p:sp>
      <p:pic>
        <p:nvPicPr>
          <p:cNvPr id="21" name="Picture 4" descr="Image result for ericsson logo">
            <a:extLst>
              <a:ext uri="{FF2B5EF4-FFF2-40B4-BE49-F238E27FC236}">
                <a16:creationId xmlns:a16="http://schemas.microsoft.com/office/drawing/2014/main" id="{D2E42DB6-DBED-40AD-BE13-35A3205515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209" y="1773134"/>
            <a:ext cx="1025946" cy="8977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qualcomm logo">
            <a:extLst>
              <a:ext uri="{FF2B5EF4-FFF2-40B4-BE49-F238E27FC236}">
                <a16:creationId xmlns:a16="http://schemas.microsoft.com/office/drawing/2014/main" id="{16E08342-ACB0-45D6-9003-A412614BF6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6" t="28911" r="9544" b="27731"/>
          <a:stretch/>
        </p:blipFill>
        <p:spPr bwMode="auto">
          <a:xfrm>
            <a:off x="538140" y="3004613"/>
            <a:ext cx="2758602" cy="5783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uawei logo">
            <a:extLst>
              <a:ext uri="{FF2B5EF4-FFF2-40B4-BE49-F238E27FC236}">
                <a16:creationId xmlns:a16="http://schemas.microsoft.com/office/drawing/2014/main" id="{4D4C2FC0-11E7-423E-ADFE-E40E3FBE95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1139" y="1773135"/>
            <a:ext cx="885786" cy="8977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7987" y="4916260"/>
            <a:ext cx="1025946" cy="1345625"/>
          </a:xfrm>
          <a:prstGeom prst="rect">
            <a:avLst/>
          </a:prstGeom>
        </p:spPr>
      </p:pic>
      <p:pic>
        <p:nvPicPr>
          <p:cNvPr id="25" name="Picture 6" descr="TU Dresden: Accessible PDF documents – How to create from Word, Powerpoint  and InDesign – PDF Associati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991" t="36073" r="7162" b="35917"/>
          <a:stretch/>
        </p:blipFill>
        <p:spPr bwMode="auto">
          <a:xfrm>
            <a:off x="3104389" y="4075201"/>
            <a:ext cx="2312119" cy="754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Assistant professor in Mathematics spec. in Optimization and Systems Theory, KTH Royal Institute of Technolog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06668" y="5310299"/>
            <a:ext cx="951586" cy="9515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Tudo que você precisa saber para entrar no MIT - Engenharia é:"/>
          <p:cNvPicPr>
            <a:picLocks noChangeAspect="1" noChangeArrowheads="1"/>
          </p:cNvPicPr>
          <p:nvPr/>
        </p:nvPicPr>
        <p:blipFill rotWithShape="1">
          <a:blip r:embed="rId9">
            <a:extLst>
              <a:ext uri="{28A0092B-C50C-407E-A947-70E740481C1C}">
                <a14:useLocalDpi xmlns:a14="http://schemas.microsoft.com/office/drawing/2010/main" val="0"/>
              </a:ext>
            </a:extLst>
          </a:blip>
          <a:srcRect l="3922" t="31065" r="3631" b="32984"/>
          <a:stretch/>
        </p:blipFill>
        <p:spPr bwMode="auto">
          <a:xfrm>
            <a:off x="411241" y="4004087"/>
            <a:ext cx="2516531" cy="6155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Logo Nokia – Logos 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07" t="39342" r="5244" b="38307"/>
          <a:stretch/>
        </p:blipFill>
        <p:spPr bwMode="auto">
          <a:xfrm>
            <a:off x="3104389" y="2013547"/>
            <a:ext cx="2306646" cy="5699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ZTE revela novo logo e sua nova filosofia sustentável e divertida -  TudoCelular.com"/>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960" t="7858" r="3315" b="5454"/>
          <a:stretch/>
        </p:blipFill>
        <p:spPr bwMode="auto">
          <a:xfrm>
            <a:off x="3676620" y="2859013"/>
            <a:ext cx="1167658" cy="56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86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259135"/>
          </a:xfrm>
        </p:spPr>
        <p:txBody>
          <a:bodyPr>
            <a:normAutofit/>
          </a:bodyPr>
          <a:lstStyle/>
          <a:p>
            <a:r>
              <a:rPr lang="pt-BR" b="1" dirty="0"/>
              <a:t>Salário</a:t>
            </a:r>
            <a:r>
              <a:rPr lang="pt-BR" dirty="0"/>
              <a:t>: como as empresas têm se apoiado mais e mais em IA, elas têm tido uma demanda crescente por profissionais com esse conhecimento.</a:t>
            </a:r>
          </a:p>
          <a:p>
            <a:r>
              <a:rPr lang="pt-BR" dirty="0"/>
              <a:t>Os salários são muito bons, pois a demanda é alta, mas não existem tantos profissionais no mercado.</a:t>
            </a:r>
          </a:p>
        </p:txBody>
      </p:sp>
      <p:pic>
        <p:nvPicPr>
          <p:cNvPr id="1026" name="Picture 2" descr="AI Engineers' Career Paths: Roles and Salaries | NCube">
            <a:extLst>
              <a:ext uri="{FF2B5EF4-FFF2-40B4-BE49-F238E27FC236}">
                <a16:creationId xmlns:a16="http://schemas.microsoft.com/office/drawing/2014/main" id="{425F1F2D-E118-EFCD-8BAF-80139CC201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4" t="8333"/>
          <a:stretch/>
        </p:blipFill>
        <p:spPr bwMode="auto">
          <a:xfrm>
            <a:off x="410775" y="1803400"/>
            <a:ext cx="5155899" cy="4541228"/>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D1A75435-7DC1-2534-8314-57758B51A233}"/>
              </a:ext>
            </a:extLst>
          </p:cNvPr>
          <p:cNvSpPr txBox="1"/>
          <p:nvPr/>
        </p:nvSpPr>
        <p:spPr>
          <a:xfrm>
            <a:off x="0" y="6524415"/>
            <a:ext cx="5003800" cy="276999"/>
          </a:xfrm>
          <a:prstGeom prst="rect">
            <a:avLst/>
          </a:prstGeom>
          <a:noFill/>
        </p:spPr>
        <p:txBody>
          <a:bodyPr wrap="square">
            <a:spAutoFit/>
          </a:bodyPr>
          <a:lstStyle/>
          <a:p>
            <a:r>
              <a:rPr lang="pt-BR" sz="1200" dirty="0"/>
              <a:t>Fonte: https://ncube.com/blog/ai-engineers-career-paths-roles-and-salaries</a:t>
            </a:r>
          </a:p>
        </p:txBody>
      </p:sp>
      <p:sp>
        <p:nvSpPr>
          <p:cNvPr id="6" name="CaixaDeTexto 5">
            <a:extLst>
              <a:ext uri="{FF2B5EF4-FFF2-40B4-BE49-F238E27FC236}">
                <a16:creationId xmlns:a16="http://schemas.microsoft.com/office/drawing/2014/main" id="{34ABD2E3-862D-2F2A-F110-75035CC51014}"/>
              </a:ext>
            </a:extLst>
          </p:cNvPr>
          <p:cNvSpPr txBox="1"/>
          <p:nvPr/>
        </p:nvSpPr>
        <p:spPr>
          <a:xfrm>
            <a:off x="3416300" y="2387600"/>
            <a:ext cx="1976888" cy="707886"/>
          </a:xfrm>
          <a:prstGeom prst="rect">
            <a:avLst/>
          </a:prstGeom>
          <a:noFill/>
        </p:spPr>
        <p:txBody>
          <a:bodyPr wrap="square" rtlCol="0">
            <a:spAutoFit/>
          </a:bodyPr>
          <a:lstStyle/>
          <a:p>
            <a:pPr algn="ctr"/>
            <a:r>
              <a:rPr lang="pt-BR" sz="2000" b="1" dirty="0">
                <a:solidFill>
                  <a:srgbClr val="7030A0"/>
                </a:solidFill>
              </a:rPr>
              <a:t>Valores anuais médios nos EUA</a:t>
            </a:r>
          </a:p>
        </p:txBody>
      </p:sp>
    </p:spTree>
    <p:extLst>
      <p:ext uri="{BB962C8B-B14F-4D97-AF65-F5344CB8AC3E}">
        <p14:creationId xmlns:p14="http://schemas.microsoft.com/office/powerpoint/2010/main" val="2883141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6AEF6-7689-CB5C-A11C-9A516704E9BB}"/>
              </a:ext>
            </a:extLst>
          </p:cNvPr>
          <p:cNvSpPr>
            <a:spLocks noGrp="1"/>
          </p:cNvSpPr>
          <p:nvPr>
            <p:ph type="title"/>
          </p:nvPr>
        </p:nvSpPr>
        <p:spPr/>
        <p:txBody>
          <a:bodyPr/>
          <a:lstStyle/>
          <a:p>
            <a:r>
              <a:rPr lang="pt-BR" dirty="0"/>
              <a:t>O que é Inteligência Artificial?</a:t>
            </a:r>
          </a:p>
        </p:txBody>
      </p:sp>
      <p:sp>
        <p:nvSpPr>
          <p:cNvPr id="3" name="Espaço Reservado para Conteúdo 2">
            <a:extLst>
              <a:ext uri="{FF2B5EF4-FFF2-40B4-BE49-F238E27FC236}">
                <a16:creationId xmlns:a16="http://schemas.microsoft.com/office/drawing/2014/main" id="{CE753EF8-3BDF-12A1-D7BF-72532EACCBAF}"/>
              </a:ext>
            </a:extLst>
          </p:cNvPr>
          <p:cNvSpPr>
            <a:spLocks noGrp="1"/>
          </p:cNvSpPr>
          <p:nvPr>
            <p:ph idx="1"/>
          </p:nvPr>
        </p:nvSpPr>
        <p:spPr>
          <a:xfrm>
            <a:off x="6337300" y="1825624"/>
            <a:ext cx="5715000" cy="5032375"/>
          </a:xfrm>
        </p:spPr>
        <p:txBody>
          <a:bodyPr/>
          <a:lstStyle/>
          <a:p>
            <a:r>
              <a:rPr lang="pt-BR" sz="2800" dirty="0"/>
              <a:t>Campo da computação que almeja </a:t>
            </a:r>
            <a:r>
              <a:rPr lang="pt-BR" sz="2800" b="1" i="1" dirty="0"/>
              <a:t>criar máquinas que imitem o comportamento humano</a:t>
            </a:r>
            <a:r>
              <a:rPr lang="pt-BR" sz="2800" dirty="0"/>
              <a:t>.</a:t>
            </a:r>
          </a:p>
          <a:p>
            <a:r>
              <a:rPr lang="pt-BR" dirty="0"/>
              <a:t>Que comportamentos são esses?</a:t>
            </a:r>
          </a:p>
          <a:p>
            <a:pPr lvl="1">
              <a:buFont typeface="Wingdings" panose="05000000000000000000" pitchFamily="2" charset="2"/>
              <a:buChar char="§"/>
            </a:pPr>
            <a:r>
              <a:rPr lang="pt-BR" dirty="0"/>
              <a:t>Aprendizado e adaptação;</a:t>
            </a:r>
          </a:p>
          <a:p>
            <a:pPr lvl="1">
              <a:buFont typeface="Wingdings" panose="05000000000000000000" pitchFamily="2" charset="2"/>
              <a:buChar char="§"/>
            </a:pPr>
            <a:r>
              <a:rPr lang="pt-BR" i="0" dirty="0">
                <a:effectLst/>
              </a:rPr>
              <a:t>Comunicação;</a:t>
            </a:r>
            <a:endParaRPr lang="pt-BR" dirty="0"/>
          </a:p>
          <a:p>
            <a:pPr lvl="1">
              <a:buFont typeface="Wingdings" panose="05000000000000000000" pitchFamily="2" charset="2"/>
              <a:buChar char="§"/>
            </a:pPr>
            <a:r>
              <a:rPr lang="pt-BR" dirty="0"/>
              <a:t>Raciocínio e tomada de decisão;</a:t>
            </a:r>
          </a:p>
          <a:p>
            <a:pPr lvl="1">
              <a:buFont typeface="Wingdings" panose="05000000000000000000" pitchFamily="2" charset="2"/>
              <a:buChar char="§"/>
            </a:pPr>
            <a:r>
              <a:rPr lang="pt-BR" dirty="0"/>
              <a:t>Resolução de problemas;</a:t>
            </a:r>
          </a:p>
          <a:p>
            <a:pPr lvl="1">
              <a:buFont typeface="Wingdings" panose="05000000000000000000" pitchFamily="2" charset="2"/>
              <a:buChar char="§"/>
            </a:pPr>
            <a:r>
              <a:rPr lang="pt-BR" dirty="0"/>
              <a:t>Criatividade;</a:t>
            </a:r>
          </a:p>
          <a:p>
            <a:pPr lvl="1">
              <a:buFont typeface="Wingdings" panose="05000000000000000000" pitchFamily="2" charset="2"/>
              <a:buChar char="§"/>
            </a:pPr>
            <a:r>
              <a:rPr lang="pt-BR" dirty="0"/>
              <a:t>Controle de movimento;</a:t>
            </a:r>
          </a:p>
          <a:p>
            <a:pPr lvl="1">
              <a:buFont typeface="Wingdings" panose="05000000000000000000" pitchFamily="2" charset="2"/>
              <a:buChar char="§"/>
            </a:pPr>
            <a:r>
              <a:rPr lang="pt-BR" dirty="0"/>
              <a:t>etc.</a:t>
            </a:r>
          </a:p>
        </p:txBody>
      </p:sp>
      <p:pic>
        <p:nvPicPr>
          <p:cNvPr id="4" name="Picture 4" descr="O que é Inteligência Artificial ? – DigiSac.blog">
            <a:extLst>
              <a:ext uri="{FF2B5EF4-FFF2-40B4-BE49-F238E27FC236}">
                <a16:creationId xmlns:a16="http://schemas.microsoft.com/office/drawing/2014/main" id="{6C52F6F5-28B9-DE79-9D14-CA036D45C5F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60" t="8888" r="3211"/>
          <a:stretch/>
        </p:blipFill>
        <p:spPr bwMode="auto">
          <a:xfrm>
            <a:off x="838200" y="1766971"/>
            <a:ext cx="3287973" cy="166202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ode um computador ou uma máquina pensar? - Cultura Analítica">
            <a:extLst>
              <a:ext uri="{FF2B5EF4-FFF2-40B4-BE49-F238E27FC236}">
                <a16:creationId xmlns:a16="http://schemas.microsoft.com/office/drawing/2014/main" id="{CA4DE0D8-817E-4FC1-285A-144F06B9B4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1674" y="4261860"/>
            <a:ext cx="2816036" cy="21088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 aprendizado das máquinas: o que estamos ensinando a elas? - Deviante">
            <a:extLst>
              <a:ext uri="{FF2B5EF4-FFF2-40B4-BE49-F238E27FC236}">
                <a16:creationId xmlns:a16="http://schemas.microsoft.com/office/drawing/2014/main" id="{E8DBCF6E-2686-61CC-DC68-1A5845B3BC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700" y="3704525"/>
            <a:ext cx="2962385" cy="1676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04206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8482</TotalTime>
  <Words>7584</Words>
  <Application>Microsoft Office PowerPoint</Application>
  <PresentationFormat>Widescreen</PresentationFormat>
  <Paragraphs>561</Paragraphs>
  <Slides>38</Slides>
  <Notes>25</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38</vt:i4>
      </vt:variant>
    </vt:vector>
  </HeadingPairs>
  <TitlesOfParts>
    <vt:vector size="45" baseType="lpstr">
      <vt:lpstr>Arial</vt:lpstr>
      <vt:lpstr>Calibri</vt:lpstr>
      <vt:lpstr>Calibri Light</vt:lpstr>
      <vt:lpstr>Cambria Math</vt:lpstr>
      <vt:lpstr>Söhne</vt:lpstr>
      <vt:lpstr>Wingdings</vt:lpstr>
      <vt:lpstr>Tema do Office</vt:lpstr>
      <vt:lpstr>T319 - Introdução ao Aprendizado de Máquina: Introdução</vt:lpstr>
      <vt:lpstr>A disciplina</vt:lpstr>
      <vt:lpstr>Cronograma</vt:lpstr>
      <vt:lpstr>Objetivo do curso</vt:lpstr>
      <vt:lpstr>Critérios de avaliação</vt:lpstr>
      <vt:lpstr>Motivação</vt:lpstr>
      <vt:lpstr>Motivação</vt:lpstr>
      <vt:lpstr>Motivação</vt:lpstr>
      <vt:lpstr>O que é Inteligência Artificial?</vt:lpstr>
      <vt:lpstr>O que é Inteligência Artificial?</vt:lpstr>
      <vt:lpstr>O problema da Inteligência Artificial</vt:lpstr>
      <vt:lpstr>Subáreas da Inteligência Artificial</vt:lpstr>
      <vt:lpstr>Subáreas da Inteligência Artificial</vt:lpstr>
      <vt:lpstr>Foco do curso</vt:lpstr>
      <vt:lpstr>Mas então, o que é ML?</vt:lpstr>
      <vt:lpstr>O que é o Aprendizado de Máquina?</vt:lpstr>
      <vt:lpstr>O que é o Aprendizado de Máquina?</vt:lpstr>
      <vt:lpstr>Exemplos de aplicações de ML</vt:lpstr>
      <vt:lpstr>Principais motivos da difusão do ML</vt:lpstr>
      <vt:lpstr>Paradigmas de aprendizado de máquina</vt:lpstr>
      <vt:lpstr>Aprendizado Supervisionado</vt:lpstr>
      <vt:lpstr>Aprendizado Não-Supervisionado</vt:lpstr>
      <vt:lpstr>Aprendizado Semi-Supervisionado</vt:lpstr>
      <vt:lpstr>Aprendizado Por Reforço</vt:lpstr>
      <vt:lpstr>Aprendizado Metaheurístico</vt:lpstr>
      <vt:lpstr>Executando códigos</vt:lpstr>
      <vt:lpstr>Goolge Colaboratory (Colab)</vt:lpstr>
      <vt:lpstr>Binder</vt:lpstr>
      <vt:lpstr>Objetivo do curso</vt:lpstr>
      <vt:lpstr>Referências</vt:lpstr>
      <vt:lpstr>Avisos</vt:lpstr>
      <vt:lpstr>Avisos</vt:lpstr>
      <vt:lpstr>Tarefas</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1887</cp:revision>
  <dcterms:created xsi:type="dcterms:W3CDTF">2020-01-20T13:50:05Z</dcterms:created>
  <dcterms:modified xsi:type="dcterms:W3CDTF">2023-08-03T20:08:48Z</dcterms:modified>
</cp:coreProperties>
</file>